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handoutMasterIdLst>
    <p:handoutMasterId r:id="rId14"/>
  </p:handoutMasterIdLst>
  <p:sldIdLst>
    <p:sldId id="1080" r:id="rId2"/>
    <p:sldId id="1072" r:id="rId3"/>
    <p:sldId id="1073" r:id="rId4"/>
    <p:sldId id="1063" r:id="rId5"/>
    <p:sldId id="1065" r:id="rId6"/>
    <p:sldId id="1059" r:id="rId7"/>
    <p:sldId id="1085" r:id="rId8"/>
    <p:sldId id="1082" r:id="rId9"/>
    <p:sldId id="1083" r:id="rId10"/>
    <p:sldId id="267" r:id="rId11"/>
    <p:sldId id="1084" r:id="rId12"/>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Calibri Light" panose="020F0302020204030204" pitchFamily="34" charset="0"/>
      <p:regular r:id="rId19"/>
      <p:italic r:id="rId20"/>
    </p:embeddedFont>
    <p:embeddedFont>
      <p:font typeface="Cambria Math" panose="02040503050406030204" pitchFamily="18" charset="0"/>
      <p:regular r:id="rId21"/>
    </p:embeddedFont>
    <p:embeddedFont>
      <p:font typeface="CMU Serif" panose="02000603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лександр Мельниченко" initials="АМ" lastIdx="1" clrIdx="0">
    <p:extLst>
      <p:ext uri="{19B8F6BF-5375-455C-9EA6-DF929625EA0E}">
        <p15:presenceInfo xmlns:p15="http://schemas.microsoft.com/office/powerpoint/2012/main" userId="da737a23a3fb96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a:srgbClr val="00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1094" autoAdjust="0"/>
  </p:normalViewPr>
  <p:slideViewPr>
    <p:cSldViewPr snapToGrid="0">
      <p:cViewPr>
        <p:scale>
          <a:sx n="66" d="100"/>
          <a:sy n="66" d="100"/>
        </p:scale>
        <p:origin x="725" y="29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C9AB70-F3A0-4FCB-80D4-2FFF501554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917DD0-9D83-482E-92F3-FF45293584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0F6CB5-C8F0-4EFA-A534-3E97D459B727}" type="datetime1">
              <a:rPr lang="en-US" smtClean="0"/>
              <a:t>1/7/2026</a:t>
            </a:fld>
            <a:endParaRPr lang="en-US"/>
          </a:p>
        </p:txBody>
      </p:sp>
      <p:sp>
        <p:nvSpPr>
          <p:cNvPr id="4" name="Footer Placeholder 3">
            <a:extLst>
              <a:ext uri="{FF2B5EF4-FFF2-40B4-BE49-F238E27FC236}">
                <a16:creationId xmlns:a16="http://schemas.microsoft.com/office/drawing/2014/main" id="{63D9648F-6036-4826-8F64-070F464AB2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396264-CB7A-421D-B167-EB076EFA74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7E3EA4-5024-49AA-A7C7-142FF510EBB6}" type="slidenum">
              <a:rPr lang="en-US" smtClean="0"/>
              <a:t>‹#›</a:t>
            </a:fld>
            <a:endParaRPr lang="en-US"/>
          </a:p>
        </p:txBody>
      </p:sp>
    </p:spTree>
    <p:extLst>
      <p:ext uri="{BB962C8B-B14F-4D97-AF65-F5344CB8AC3E}">
        <p14:creationId xmlns:p14="http://schemas.microsoft.com/office/powerpoint/2010/main" val="63385389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E22A6-8C46-47C1-BE6E-9D7060AA157E}" type="datetime1">
              <a:rPr lang="en-US" smtClean="0"/>
              <a:t>1/7/2026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D7B56-E80D-4E0F-B590-521547738F4D}" type="slidenum">
              <a:rPr lang="en-US" smtClean="0"/>
              <a:t>‹#›</a:t>
            </a:fld>
            <a:endParaRPr lang="en-US"/>
          </a:p>
        </p:txBody>
      </p:sp>
    </p:spTree>
    <p:extLst>
      <p:ext uri="{BB962C8B-B14F-4D97-AF65-F5344CB8AC3E}">
        <p14:creationId xmlns:p14="http://schemas.microsoft.com/office/powerpoint/2010/main" val="2947352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conference name</a:t>
            </a:r>
          </a:p>
          <a:p>
            <a:endParaRPr lang="en-US" dirty="0"/>
          </a:p>
          <a:p>
            <a:r>
              <a:rPr lang="en-US" dirty="0"/>
              <a:t>“Imagine recovering the spectrum of interstellar magnetic turbulence from just </a:t>
            </a:r>
            <a:r>
              <a:rPr lang="en-US" b="1" dirty="0"/>
              <a:t>one</a:t>
            </a:r>
            <a:r>
              <a:rPr lang="en-US" dirty="0"/>
              <a:t> polarization map at </a:t>
            </a:r>
            <a:r>
              <a:rPr lang="en-US" b="1" dirty="0"/>
              <a:t>one</a:t>
            </a:r>
            <a:r>
              <a:rPr lang="en-US" dirty="0"/>
              <a:t> radio frequency. No RM synthesis. No wide bandwidth. That’s the core result of our work.”</a:t>
            </a:r>
          </a:p>
        </p:txBody>
      </p:sp>
      <p:sp>
        <p:nvSpPr>
          <p:cNvPr id="4" name="Slide Number Placeholder 3"/>
          <p:cNvSpPr>
            <a:spLocks noGrp="1"/>
          </p:cNvSpPr>
          <p:nvPr>
            <p:ph type="sldNum" sz="quarter" idx="5"/>
          </p:nvPr>
        </p:nvSpPr>
        <p:spPr/>
        <p:txBody>
          <a:bodyPr/>
          <a:lstStyle/>
          <a:p>
            <a:fld id="{DF0D7B56-E80D-4E0F-B590-521547738F4D}" type="slidenum">
              <a:rPr lang="en-US" smtClean="0"/>
              <a:t>1</a:t>
            </a:fld>
            <a:endParaRPr lang="en-US"/>
          </a:p>
        </p:txBody>
      </p:sp>
      <p:sp>
        <p:nvSpPr>
          <p:cNvPr id="5" name="Header Placeholder 4">
            <a:extLst>
              <a:ext uri="{FF2B5EF4-FFF2-40B4-BE49-F238E27FC236}">
                <a16:creationId xmlns:a16="http://schemas.microsoft.com/office/drawing/2014/main" id="{FBA3C50D-3F3E-4B8E-888A-A6EC1039DE70}"/>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F849597-4850-4836-A278-52F1FDC75236}"/>
              </a:ext>
            </a:extLst>
          </p:cNvPr>
          <p:cNvSpPr>
            <a:spLocks noGrp="1"/>
          </p:cNvSpPr>
          <p:nvPr>
            <p:ph type="dt" idx="1"/>
          </p:nvPr>
        </p:nvSpPr>
        <p:spPr/>
        <p:txBody>
          <a:bodyPr/>
          <a:lstStyle/>
          <a:p>
            <a:fld id="{A31C14AC-FAE8-46E6-AB00-0C2B34FCAB88}" type="datetime1">
              <a:rPr lang="en-US" smtClean="0"/>
              <a:t>1/7/2026</a:t>
            </a:fld>
            <a:endParaRPr lang="en-US"/>
          </a:p>
        </p:txBody>
      </p:sp>
      <p:sp>
        <p:nvSpPr>
          <p:cNvPr id="7" name="Footer Placeholder 6">
            <a:extLst>
              <a:ext uri="{FF2B5EF4-FFF2-40B4-BE49-F238E27FC236}">
                <a16:creationId xmlns:a16="http://schemas.microsoft.com/office/drawing/2014/main" id="{00194E80-2DAD-4680-B129-22B1C28213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3918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Turbulence is important in many directions.</a:t>
            </a: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It’s important to study the cosmic rays, the accelerations, for star formation. </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For all of this is important, because all liquids in astrophysics are turbulent. And turbulence changes all of their properties.</a:t>
            </a:r>
          </a:p>
          <a:p>
            <a:pPr>
              <a:lnSpc>
                <a:spcPct val="150000"/>
              </a:lnSpc>
            </a:pPr>
            <a:r>
              <a:rPr lang="en-US" dirty="0"/>
              <a:t>Synchrotron polarization traces </a:t>
            </a:r>
            <a:r>
              <a:rPr lang="en-US" b="1" dirty="0"/>
              <a:t>magnetic turbulence</a:t>
            </a:r>
            <a:r>
              <a:rPr lang="en-US" dirty="0"/>
              <a:t> across scales</a:t>
            </a: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1/7/2026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2</a:t>
            </a:fld>
            <a:endParaRPr lang="en-US"/>
          </a:p>
        </p:txBody>
      </p:sp>
    </p:spTree>
    <p:extLst>
      <p:ext uri="{BB962C8B-B14F-4D97-AF65-F5344CB8AC3E}">
        <p14:creationId xmlns:p14="http://schemas.microsoft.com/office/powerpoint/2010/main" val="277720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 is important to distinguish: there is one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spectr</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there is another. And studying them separately is important. But when we start to measure, some measures are mixed. Because, of this it is important to emphasize them and separate.</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So we suggest a new method of separation. So observers could distinguish what is faraday and what is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we could estimate the transitional range, and regime, when two effects are mixed.</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And the presence of more than one measure allows to more accurately study the separation, and determine what is what.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1/7/2026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3</a:t>
            </a:fld>
            <a:endParaRPr lang="en-US"/>
          </a:p>
        </p:txBody>
      </p:sp>
    </p:spTree>
    <p:extLst>
      <p:ext uri="{BB962C8B-B14F-4D97-AF65-F5344CB8AC3E}">
        <p14:creationId xmlns:p14="http://schemas.microsoft.com/office/powerpoint/2010/main" val="49252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4</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1/7/2026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4730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On the other hand, we propose a measure, that doesn’t require the derivative.</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 could be occurred directly from Q and U stokes parameters, that are available directly from the observations.</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p:sp>
        <p:nvSpPr>
          <p:cNvPr id="4" name="Slide Number Placeholder 3"/>
          <p:cNvSpPr>
            <a:spLocks noGrp="1"/>
          </p:cNvSpPr>
          <p:nvPr>
            <p:ph type="sldNum" sz="quarter" idx="5"/>
          </p:nvPr>
        </p:nvSpPr>
        <p:spPr/>
        <p:txBody>
          <a:bodyPr/>
          <a:lstStyle/>
          <a:p>
            <a:fld id="{DF0D7B56-E80D-4E0F-B590-521547738F4D}" type="slidenum">
              <a:rPr lang="en-US" smtClean="0"/>
              <a:t>5</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1/7/2026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37316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1/7/2026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7</a:t>
            </a:fld>
            <a:endParaRPr lang="en-US"/>
          </a:p>
        </p:txBody>
      </p:sp>
    </p:spTree>
    <p:extLst>
      <p:ext uri="{BB962C8B-B14F-4D97-AF65-F5344CB8AC3E}">
        <p14:creationId xmlns:p14="http://schemas.microsoft.com/office/powerpoint/2010/main" val="2400862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7B56-E80D-4E0F-B590-521547738F4D}" type="slidenum">
              <a:rPr lang="en-US" smtClean="0"/>
              <a:t>10</a:t>
            </a:fld>
            <a:endParaRPr lang="en-US"/>
          </a:p>
        </p:txBody>
      </p:sp>
      <p:sp>
        <p:nvSpPr>
          <p:cNvPr id="5" name="Header Placeholder 4">
            <a:extLst>
              <a:ext uri="{FF2B5EF4-FFF2-40B4-BE49-F238E27FC236}">
                <a16:creationId xmlns:a16="http://schemas.microsoft.com/office/drawing/2014/main" id="{65C3CDBB-83D0-4E91-B45E-7FADC532EFE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CF5720B9-9BD7-4713-98C3-E331BA8F0239}"/>
              </a:ext>
            </a:extLst>
          </p:cNvPr>
          <p:cNvSpPr>
            <a:spLocks noGrp="1"/>
          </p:cNvSpPr>
          <p:nvPr>
            <p:ph type="dt" idx="1"/>
          </p:nvPr>
        </p:nvSpPr>
        <p:spPr/>
        <p:txBody>
          <a:bodyPr/>
          <a:lstStyle/>
          <a:p>
            <a:fld id="{8F320A6F-C5D0-4E12-98CB-33D2B8D6D5DC}" type="datetime1">
              <a:rPr lang="en-US" smtClean="0"/>
              <a:t>1/7/2026</a:t>
            </a:fld>
            <a:endParaRPr lang="en-US"/>
          </a:p>
        </p:txBody>
      </p:sp>
      <p:sp>
        <p:nvSpPr>
          <p:cNvPr id="7" name="Footer Placeholder 6">
            <a:extLst>
              <a:ext uri="{FF2B5EF4-FFF2-40B4-BE49-F238E27FC236}">
                <a16:creationId xmlns:a16="http://schemas.microsoft.com/office/drawing/2014/main" id="{25A4DEDA-11A1-420A-91FA-E738C73A388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56348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conference name</a:t>
            </a:r>
          </a:p>
          <a:p>
            <a:endParaRPr lang="en-US" dirty="0"/>
          </a:p>
          <a:p>
            <a:r>
              <a:rPr lang="en-US" dirty="0"/>
              <a:t>“Imagine recovering the spectrum of interstellar magnetic turbulence from just </a:t>
            </a:r>
            <a:r>
              <a:rPr lang="en-US" b="1" dirty="0"/>
              <a:t>one</a:t>
            </a:r>
            <a:r>
              <a:rPr lang="en-US" dirty="0"/>
              <a:t> polarization map at </a:t>
            </a:r>
            <a:r>
              <a:rPr lang="en-US" b="1" dirty="0"/>
              <a:t>one</a:t>
            </a:r>
            <a:r>
              <a:rPr lang="en-US" dirty="0"/>
              <a:t> radio frequency. No RM synthesis. No wide bandwidth. That’s the core result of our work.”</a:t>
            </a:r>
          </a:p>
        </p:txBody>
      </p:sp>
      <p:sp>
        <p:nvSpPr>
          <p:cNvPr id="4" name="Slide Number Placeholder 3"/>
          <p:cNvSpPr>
            <a:spLocks noGrp="1"/>
          </p:cNvSpPr>
          <p:nvPr>
            <p:ph type="sldNum" sz="quarter" idx="5"/>
          </p:nvPr>
        </p:nvSpPr>
        <p:spPr/>
        <p:txBody>
          <a:bodyPr/>
          <a:lstStyle/>
          <a:p>
            <a:fld id="{DF0D7B56-E80D-4E0F-B590-521547738F4D}" type="slidenum">
              <a:rPr lang="en-US" smtClean="0"/>
              <a:t>11</a:t>
            </a:fld>
            <a:endParaRPr lang="en-US"/>
          </a:p>
        </p:txBody>
      </p:sp>
      <p:sp>
        <p:nvSpPr>
          <p:cNvPr id="5" name="Header Placeholder 4">
            <a:extLst>
              <a:ext uri="{FF2B5EF4-FFF2-40B4-BE49-F238E27FC236}">
                <a16:creationId xmlns:a16="http://schemas.microsoft.com/office/drawing/2014/main" id="{FBA3C50D-3F3E-4B8E-888A-A6EC1039DE70}"/>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F849597-4850-4836-A278-52F1FDC75236}"/>
              </a:ext>
            </a:extLst>
          </p:cNvPr>
          <p:cNvSpPr>
            <a:spLocks noGrp="1"/>
          </p:cNvSpPr>
          <p:nvPr>
            <p:ph type="dt" idx="1"/>
          </p:nvPr>
        </p:nvSpPr>
        <p:spPr/>
        <p:txBody>
          <a:bodyPr/>
          <a:lstStyle/>
          <a:p>
            <a:fld id="{A31C14AC-FAE8-46E6-AB00-0C2B34FCAB88}" type="datetime1">
              <a:rPr lang="en-US" smtClean="0"/>
              <a:t>1/7/2026</a:t>
            </a:fld>
            <a:endParaRPr lang="en-US"/>
          </a:p>
        </p:txBody>
      </p:sp>
      <p:sp>
        <p:nvSpPr>
          <p:cNvPr id="7" name="Footer Placeholder 6">
            <a:extLst>
              <a:ext uri="{FF2B5EF4-FFF2-40B4-BE49-F238E27FC236}">
                <a16:creationId xmlns:a16="http://schemas.microsoft.com/office/drawing/2014/main" id="{00194E80-2DAD-4680-B129-22B1C28213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00813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567B-C147-4591-A30B-6DC51A4FFF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E342FE-ABA8-4A8B-B48E-07CE0A9B61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C7D6C8-D926-4344-8D60-B70CEA014209}"/>
              </a:ext>
            </a:extLst>
          </p:cNvPr>
          <p:cNvSpPr>
            <a:spLocks noGrp="1"/>
          </p:cNvSpPr>
          <p:nvPr>
            <p:ph type="dt" sz="half" idx="10"/>
          </p:nvPr>
        </p:nvSpPr>
        <p:spPr/>
        <p:txBody>
          <a:bodyPr/>
          <a:lstStyle/>
          <a:p>
            <a:fld id="{935A2C5C-CFDC-4D43-A725-5893B5ACD380}" type="datetime1">
              <a:rPr lang="en-US" smtClean="0"/>
              <a:t>1/7/2026</a:t>
            </a:fld>
            <a:endParaRPr lang="en-US"/>
          </a:p>
        </p:txBody>
      </p:sp>
      <p:sp>
        <p:nvSpPr>
          <p:cNvPr id="5" name="Footer Placeholder 4">
            <a:extLst>
              <a:ext uri="{FF2B5EF4-FFF2-40B4-BE49-F238E27FC236}">
                <a16:creationId xmlns:a16="http://schemas.microsoft.com/office/drawing/2014/main" id="{F326080F-6E22-4F64-AC6A-72FB659E9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DDBDC-48BD-494D-875A-CD300901C6ED}"/>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180024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147B-FA4F-44EF-BCA4-0F41ECD785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CC7005-EE58-4C44-BA77-E9294426EC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D9078-6CE2-449F-818F-8EFDDD73455C}"/>
              </a:ext>
            </a:extLst>
          </p:cNvPr>
          <p:cNvSpPr>
            <a:spLocks noGrp="1"/>
          </p:cNvSpPr>
          <p:nvPr>
            <p:ph type="dt" sz="half" idx="10"/>
          </p:nvPr>
        </p:nvSpPr>
        <p:spPr/>
        <p:txBody>
          <a:bodyPr/>
          <a:lstStyle/>
          <a:p>
            <a:fld id="{8A7B926F-0283-4510-BC93-152B5F6F47ED}" type="datetime1">
              <a:rPr lang="en-US" smtClean="0"/>
              <a:t>1/7/2026</a:t>
            </a:fld>
            <a:endParaRPr lang="en-US"/>
          </a:p>
        </p:txBody>
      </p:sp>
      <p:sp>
        <p:nvSpPr>
          <p:cNvPr id="5" name="Footer Placeholder 4">
            <a:extLst>
              <a:ext uri="{FF2B5EF4-FFF2-40B4-BE49-F238E27FC236}">
                <a16:creationId xmlns:a16="http://schemas.microsoft.com/office/drawing/2014/main" id="{16ABBCB6-8B64-40A3-A0AC-5F68D7276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7FB07-0F9D-41F9-AD8A-903C8492F93C}"/>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393752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534037-BFC3-488E-9446-281B1052C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B1864F-C319-48D3-B4A9-B21AFF3174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6BE22-D802-4F87-9710-09CEC428257E}"/>
              </a:ext>
            </a:extLst>
          </p:cNvPr>
          <p:cNvSpPr>
            <a:spLocks noGrp="1"/>
          </p:cNvSpPr>
          <p:nvPr>
            <p:ph type="dt" sz="half" idx="10"/>
          </p:nvPr>
        </p:nvSpPr>
        <p:spPr/>
        <p:txBody>
          <a:bodyPr/>
          <a:lstStyle/>
          <a:p>
            <a:fld id="{4D1D92C8-F706-4BC7-A55E-246AD7DC8CDD}" type="datetime1">
              <a:rPr lang="en-US" smtClean="0"/>
              <a:t>1/7/2026</a:t>
            </a:fld>
            <a:endParaRPr lang="en-US"/>
          </a:p>
        </p:txBody>
      </p:sp>
      <p:sp>
        <p:nvSpPr>
          <p:cNvPr id="5" name="Footer Placeholder 4">
            <a:extLst>
              <a:ext uri="{FF2B5EF4-FFF2-40B4-BE49-F238E27FC236}">
                <a16:creationId xmlns:a16="http://schemas.microsoft.com/office/drawing/2014/main" id="{DEB9FAA1-F3B5-43DE-A4D4-B58811DDA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BE890-70E6-4200-8B27-6BC236B2613D}"/>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1085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F4DD-0762-47B6-A51F-D7DD2090E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3592D0-8FBA-49BF-A065-CBD6F0407E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FBCFE-23B7-466A-B73F-E81B07B54477}"/>
              </a:ext>
            </a:extLst>
          </p:cNvPr>
          <p:cNvSpPr>
            <a:spLocks noGrp="1"/>
          </p:cNvSpPr>
          <p:nvPr>
            <p:ph type="dt" sz="half" idx="10"/>
          </p:nvPr>
        </p:nvSpPr>
        <p:spPr/>
        <p:txBody>
          <a:bodyPr/>
          <a:lstStyle/>
          <a:p>
            <a:fld id="{5A69C08B-A142-427A-B4B8-E39340FDBFEF}" type="datetime1">
              <a:rPr lang="en-US" smtClean="0"/>
              <a:t>1/7/2026</a:t>
            </a:fld>
            <a:endParaRPr lang="en-US"/>
          </a:p>
        </p:txBody>
      </p:sp>
      <p:sp>
        <p:nvSpPr>
          <p:cNvPr id="5" name="Footer Placeholder 4">
            <a:extLst>
              <a:ext uri="{FF2B5EF4-FFF2-40B4-BE49-F238E27FC236}">
                <a16:creationId xmlns:a16="http://schemas.microsoft.com/office/drawing/2014/main" id="{003295CB-ED12-4A47-8204-BA0D0192D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28EB5-F765-4ABD-B796-E882A8EEA53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8413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C3F9-9809-4952-9727-D5E99FBC7E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8062F7-96CF-464D-B203-ECA8C9177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ED5A43-212D-4275-B7E4-F6361EE79D69}"/>
              </a:ext>
            </a:extLst>
          </p:cNvPr>
          <p:cNvSpPr>
            <a:spLocks noGrp="1"/>
          </p:cNvSpPr>
          <p:nvPr>
            <p:ph type="dt" sz="half" idx="10"/>
          </p:nvPr>
        </p:nvSpPr>
        <p:spPr/>
        <p:txBody>
          <a:bodyPr/>
          <a:lstStyle/>
          <a:p>
            <a:fld id="{2F39B4AB-AC98-4B52-AE94-D3587D3E1886}" type="datetime1">
              <a:rPr lang="en-US" smtClean="0"/>
              <a:t>1/7/2026</a:t>
            </a:fld>
            <a:endParaRPr lang="en-US"/>
          </a:p>
        </p:txBody>
      </p:sp>
      <p:sp>
        <p:nvSpPr>
          <p:cNvPr id="5" name="Footer Placeholder 4">
            <a:extLst>
              <a:ext uri="{FF2B5EF4-FFF2-40B4-BE49-F238E27FC236}">
                <a16:creationId xmlns:a16="http://schemas.microsoft.com/office/drawing/2014/main" id="{236E37D9-EECD-4234-A8ED-7D2F3C48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26ACA-14CC-4264-AA50-E5ECD4B4BA3B}"/>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341750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DD62-0E5C-42EC-BB24-08A41B0F3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49F7F0-12E3-464B-92D3-DFAC008BE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A49D7E-14D5-4FE4-A960-A204274399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73A9-6488-4B2A-9593-7C8719B6E232}"/>
              </a:ext>
            </a:extLst>
          </p:cNvPr>
          <p:cNvSpPr>
            <a:spLocks noGrp="1"/>
          </p:cNvSpPr>
          <p:nvPr>
            <p:ph type="dt" sz="half" idx="10"/>
          </p:nvPr>
        </p:nvSpPr>
        <p:spPr/>
        <p:txBody>
          <a:bodyPr/>
          <a:lstStyle/>
          <a:p>
            <a:fld id="{FB5BDCF2-1D0D-4322-AB7D-64A14E6A194A}" type="datetime1">
              <a:rPr lang="en-US" smtClean="0"/>
              <a:t>1/7/2026</a:t>
            </a:fld>
            <a:endParaRPr lang="en-US"/>
          </a:p>
        </p:txBody>
      </p:sp>
      <p:sp>
        <p:nvSpPr>
          <p:cNvPr id="6" name="Footer Placeholder 5">
            <a:extLst>
              <a:ext uri="{FF2B5EF4-FFF2-40B4-BE49-F238E27FC236}">
                <a16:creationId xmlns:a16="http://schemas.microsoft.com/office/drawing/2014/main" id="{BBF05E43-C135-4DF0-9FAB-9B9E9AB38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DE700-4E3A-4390-9A50-F6D85B0AF1D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956616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0505-EA99-4360-8325-15E5291C7D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A282F1-C5E2-4140-AFC5-5E6154249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0C0C28-9B4A-44C1-9020-177B4E6B98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148832-361D-4773-B074-E7D772B360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F4BD10-4894-4BCE-9D18-3AFDFBB0D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5A2A35-BE74-43D3-BB77-B997B7C7B5BB}"/>
              </a:ext>
            </a:extLst>
          </p:cNvPr>
          <p:cNvSpPr>
            <a:spLocks noGrp="1"/>
          </p:cNvSpPr>
          <p:nvPr>
            <p:ph type="dt" sz="half" idx="10"/>
          </p:nvPr>
        </p:nvSpPr>
        <p:spPr/>
        <p:txBody>
          <a:bodyPr/>
          <a:lstStyle/>
          <a:p>
            <a:fld id="{B12A9204-5606-420E-A33A-FE5BCA327DFD}" type="datetime1">
              <a:rPr lang="en-US" smtClean="0"/>
              <a:t>1/7/2026</a:t>
            </a:fld>
            <a:endParaRPr lang="en-US"/>
          </a:p>
        </p:txBody>
      </p:sp>
      <p:sp>
        <p:nvSpPr>
          <p:cNvPr id="8" name="Footer Placeholder 7">
            <a:extLst>
              <a:ext uri="{FF2B5EF4-FFF2-40B4-BE49-F238E27FC236}">
                <a16:creationId xmlns:a16="http://schemas.microsoft.com/office/drawing/2014/main" id="{697CAC3A-C520-4778-A4E7-E860E68F7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25324C-8DC1-4A93-831B-0CB77BAFD016}"/>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65118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D285-4BAF-4F45-80BF-77B3D39BF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322F91-804A-48E2-B81B-6295BFF59687}"/>
              </a:ext>
            </a:extLst>
          </p:cNvPr>
          <p:cNvSpPr>
            <a:spLocks noGrp="1"/>
          </p:cNvSpPr>
          <p:nvPr>
            <p:ph type="dt" sz="half" idx="10"/>
          </p:nvPr>
        </p:nvSpPr>
        <p:spPr/>
        <p:txBody>
          <a:bodyPr/>
          <a:lstStyle/>
          <a:p>
            <a:fld id="{264234EA-C256-4434-85B5-F0B0DE94F1C9}" type="datetime1">
              <a:rPr lang="en-US" smtClean="0"/>
              <a:t>1/7/2026</a:t>
            </a:fld>
            <a:endParaRPr lang="en-US"/>
          </a:p>
        </p:txBody>
      </p:sp>
      <p:sp>
        <p:nvSpPr>
          <p:cNvPr id="4" name="Footer Placeholder 3">
            <a:extLst>
              <a:ext uri="{FF2B5EF4-FFF2-40B4-BE49-F238E27FC236}">
                <a16:creationId xmlns:a16="http://schemas.microsoft.com/office/drawing/2014/main" id="{EA309451-7F7C-4E75-B387-DBE292C91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942E5-A446-40D1-AF45-932901709BDB}"/>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576630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AB7E6-DBBB-4714-B264-0D62D5372EC2}"/>
              </a:ext>
            </a:extLst>
          </p:cNvPr>
          <p:cNvSpPr>
            <a:spLocks noGrp="1"/>
          </p:cNvSpPr>
          <p:nvPr>
            <p:ph type="dt" sz="half" idx="10"/>
          </p:nvPr>
        </p:nvSpPr>
        <p:spPr/>
        <p:txBody>
          <a:bodyPr/>
          <a:lstStyle/>
          <a:p>
            <a:fld id="{61763F0F-1FB9-4144-95E4-4B773E547D94}" type="datetime1">
              <a:rPr lang="en-US" smtClean="0"/>
              <a:t>1/7/2026</a:t>
            </a:fld>
            <a:endParaRPr lang="en-US"/>
          </a:p>
        </p:txBody>
      </p:sp>
      <p:sp>
        <p:nvSpPr>
          <p:cNvPr id="3" name="Footer Placeholder 2">
            <a:extLst>
              <a:ext uri="{FF2B5EF4-FFF2-40B4-BE49-F238E27FC236}">
                <a16:creationId xmlns:a16="http://schemas.microsoft.com/office/drawing/2014/main" id="{5B570E1F-D962-4818-A6B8-0EEF56274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1DE085-3D0F-4325-A1EA-93937058A3D5}"/>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22990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CBCB-4DE9-47EC-8ACA-6C7AEAD4C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273420-D35B-4279-A9B1-D8A8A3A9B3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013D28-FD3F-4BF6-9C9E-001BC2656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428E1-DD3F-4525-8BA9-527F100C3E9D}"/>
              </a:ext>
            </a:extLst>
          </p:cNvPr>
          <p:cNvSpPr>
            <a:spLocks noGrp="1"/>
          </p:cNvSpPr>
          <p:nvPr>
            <p:ph type="dt" sz="half" idx="10"/>
          </p:nvPr>
        </p:nvSpPr>
        <p:spPr/>
        <p:txBody>
          <a:bodyPr/>
          <a:lstStyle/>
          <a:p>
            <a:fld id="{B36498F8-E189-4B12-A86A-EC245825EE35}" type="datetime1">
              <a:rPr lang="en-US" smtClean="0"/>
              <a:t>1/7/2026</a:t>
            </a:fld>
            <a:endParaRPr lang="en-US"/>
          </a:p>
        </p:txBody>
      </p:sp>
      <p:sp>
        <p:nvSpPr>
          <p:cNvPr id="6" name="Footer Placeholder 5">
            <a:extLst>
              <a:ext uri="{FF2B5EF4-FFF2-40B4-BE49-F238E27FC236}">
                <a16:creationId xmlns:a16="http://schemas.microsoft.com/office/drawing/2014/main" id="{4465D874-FE91-4AEB-861A-D475A43FC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4CBC8-1E44-42F7-AC9C-7DC3EC60F202}"/>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56887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A18E-FB3F-4386-9FEA-A1005BE0E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E65E45-3614-4228-810A-3FA2D25A18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60FDB9-62C8-4452-A982-EBE511F1D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0B3F71-B82F-40EC-92A2-74EA8C382E1B}"/>
              </a:ext>
            </a:extLst>
          </p:cNvPr>
          <p:cNvSpPr>
            <a:spLocks noGrp="1"/>
          </p:cNvSpPr>
          <p:nvPr>
            <p:ph type="dt" sz="half" idx="10"/>
          </p:nvPr>
        </p:nvSpPr>
        <p:spPr/>
        <p:txBody>
          <a:bodyPr/>
          <a:lstStyle/>
          <a:p>
            <a:fld id="{1F72604E-9F1A-454F-BCFC-73A9E72032F5}" type="datetime1">
              <a:rPr lang="en-US" smtClean="0"/>
              <a:t>1/7/2026</a:t>
            </a:fld>
            <a:endParaRPr lang="en-US"/>
          </a:p>
        </p:txBody>
      </p:sp>
      <p:sp>
        <p:nvSpPr>
          <p:cNvPr id="6" name="Footer Placeholder 5">
            <a:extLst>
              <a:ext uri="{FF2B5EF4-FFF2-40B4-BE49-F238E27FC236}">
                <a16:creationId xmlns:a16="http://schemas.microsoft.com/office/drawing/2014/main" id="{9ED81FFA-5B92-4538-B02F-9053B8435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CF4E-6976-45D9-951A-D404CECC164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07334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420FF0-1120-4F04-B89A-71F117BB2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0EE77-D712-4EAB-B961-E292BAF8C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1C0AF-E158-48D5-9C0C-568ECD57DF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6D6B8-AAD2-4FE4-8DC3-C240161E09D9}" type="datetime1">
              <a:rPr lang="en-US" smtClean="0"/>
              <a:t>1/7/2026</a:t>
            </a:fld>
            <a:endParaRPr lang="en-US"/>
          </a:p>
        </p:txBody>
      </p:sp>
      <p:sp>
        <p:nvSpPr>
          <p:cNvPr id="5" name="Footer Placeholder 4">
            <a:extLst>
              <a:ext uri="{FF2B5EF4-FFF2-40B4-BE49-F238E27FC236}">
                <a16:creationId xmlns:a16="http://schemas.microsoft.com/office/drawing/2014/main" id="{9B1D276F-0CD7-408E-B327-EC7EDE442D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4430F7-5DB5-4B1D-A2FE-7532DE0A6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34655-CCBC-4003-9B81-FB658A9B37B3}" type="slidenum">
              <a:rPr lang="en-US" smtClean="0"/>
              <a:t>‹#›</a:t>
            </a:fld>
            <a:endParaRPr lang="en-US"/>
          </a:p>
        </p:txBody>
      </p:sp>
    </p:spTree>
    <p:extLst>
      <p:ext uri="{BB962C8B-B14F-4D97-AF65-F5344CB8AC3E}">
        <p14:creationId xmlns:p14="http://schemas.microsoft.com/office/powerpoint/2010/main" val="879804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8.png"/><Relationship Id="rId7"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0" t="-30000" r="-30000" b="-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F9086-58A2-4884-BDE5-B804248EC462}"/>
              </a:ext>
            </a:extLst>
          </p:cNvPr>
          <p:cNvSpPr/>
          <p:nvPr/>
        </p:nvSpPr>
        <p:spPr>
          <a:xfrm>
            <a:off x="0" y="0"/>
            <a:ext cx="12192000" cy="6858000"/>
          </a:xfrm>
          <a:prstGeom prst="rect">
            <a:avLst/>
          </a:prstGeom>
          <a:gradFill>
            <a:gsLst>
              <a:gs pos="0">
                <a:schemeClr val="bg1">
                  <a:lumMod val="65000"/>
                  <a:alpha val="10000"/>
                </a:schemeClr>
              </a:gs>
              <a:gs pos="74000">
                <a:schemeClr val="bg1">
                  <a:lumMod val="85000"/>
                  <a:alpha val="10000"/>
                </a:schemeClr>
              </a:gs>
              <a:gs pos="83000">
                <a:schemeClr val="bg1">
                  <a:lumMod val="85000"/>
                  <a:alpha val="10000"/>
                </a:schemeClr>
              </a:gs>
              <a:gs pos="100000">
                <a:schemeClr val="bg1">
                  <a:lumMod val="85000"/>
                  <a:alpha val="1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364CA83-F214-4840-A749-1636178806CD}"/>
              </a:ext>
            </a:extLst>
          </p:cNvPr>
          <p:cNvSpPr/>
          <p:nvPr/>
        </p:nvSpPr>
        <p:spPr>
          <a:xfrm>
            <a:off x="6350547" y="5236931"/>
            <a:ext cx="5710253" cy="1254501"/>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Rounded Corners 13">
            <a:extLst>
              <a:ext uri="{FF2B5EF4-FFF2-40B4-BE49-F238E27FC236}">
                <a16:creationId xmlns:a16="http://schemas.microsoft.com/office/drawing/2014/main" id="{6D5A4D97-6491-4004-84ED-87A5518E18A9}"/>
              </a:ext>
            </a:extLst>
          </p:cNvPr>
          <p:cNvSpPr/>
          <p:nvPr/>
        </p:nvSpPr>
        <p:spPr>
          <a:xfrm>
            <a:off x="101268" y="5236932"/>
            <a:ext cx="5940717" cy="1261676"/>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Rounded Corners 12">
            <a:extLst>
              <a:ext uri="{FF2B5EF4-FFF2-40B4-BE49-F238E27FC236}">
                <a16:creationId xmlns:a16="http://schemas.microsoft.com/office/drawing/2014/main" id="{17E8C062-48ED-432E-890E-3F89F192B528}"/>
              </a:ext>
            </a:extLst>
          </p:cNvPr>
          <p:cNvSpPr/>
          <p:nvPr/>
        </p:nvSpPr>
        <p:spPr>
          <a:xfrm>
            <a:off x="4133352" y="3802926"/>
            <a:ext cx="4251960" cy="1200329"/>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Rounded Corners 9">
            <a:extLst>
              <a:ext uri="{FF2B5EF4-FFF2-40B4-BE49-F238E27FC236}">
                <a16:creationId xmlns:a16="http://schemas.microsoft.com/office/drawing/2014/main" id="{2F8F2355-61E3-430A-A3F3-426CE1504B48}"/>
              </a:ext>
            </a:extLst>
          </p:cNvPr>
          <p:cNvSpPr/>
          <p:nvPr/>
        </p:nvSpPr>
        <p:spPr>
          <a:xfrm>
            <a:off x="101269" y="185196"/>
            <a:ext cx="11959532" cy="3258340"/>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extBox 3">
            <a:extLst>
              <a:ext uri="{FF2B5EF4-FFF2-40B4-BE49-F238E27FC236}">
                <a16:creationId xmlns:a16="http://schemas.microsoft.com/office/drawing/2014/main" id="{BB7ADA81-B824-4B0A-9E55-D09335A0408B}"/>
              </a:ext>
            </a:extLst>
          </p:cNvPr>
          <p:cNvSpPr txBox="1"/>
          <p:nvPr/>
        </p:nvSpPr>
        <p:spPr>
          <a:xfrm>
            <a:off x="5984110" y="5378266"/>
            <a:ext cx="5863553"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Alex </a:t>
            </a:r>
            <a:r>
              <a:rPr lang="en-US" sz="2400" dirty="0" err="1">
                <a:latin typeface="CMU Serif" panose="02000603000000000000" pitchFamily="2" charset="0"/>
                <a:ea typeface="CMU Serif" panose="02000603000000000000" pitchFamily="2" charset="0"/>
                <a:cs typeface="CMU Serif" panose="02000603000000000000" pitchFamily="2" charset="0"/>
              </a:rPr>
              <a:t>Lazarian</a:t>
            </a:r>
            <a:r>
              <a:rPr lang="en-US" sz="2400" dirty="0">
                <a:latin typeface="CMU Serif" panose="02000603000000000000" pitchFamily="2" charset="0"/>
                <a:ea typeface="CMU Serif" panose="02000603000000000000" pitchFamily="2" charset="0"/>
                <a:cs typeface="CMU Serif" panose="02000603000000000000" pitchFamily="2" charset="0"/>
              </a:rPr>
              <a:t> (UW Madison)</a:t>
            </a:r>
          </a:p>
        </p:txBody>
      </p:sp>
      <p:sp>
        <p:nvSpPr>
          <p:cNvPr id="6" name="TextBox 5">
            <a:extLst>
              <a:ext uri="{FF2B5EF4-FFF2-40B4-BE49-F238E27FC236}">
                <a16:creationId xmlns:a16="http://schemas.microsoft.com/office/drawing/2014/main" id="{97856721-6D9E-4533-BE06-BAEEA84A4CB4}"/>
              </a:ext>
            </a:extLst>
          </p:cNvPr>
          <p:cNvSpPr txBox="1"/>
          <p:nvPr/>
        </p:nvSpPr>
        <p:spPr>
          <a:xfrm>
            <a:off x="4133352" y="3887587"/>
            <a:ext cx="4251960" cy="523220"/>
          </a:xfrm>
          <a:prstGeom prst="rect">
            <a:avLst/>
          </a:prstGeom>
          <a:noFill/>
        </p:spPr>
        <p:txBody>
          <a:bodyPr wrap="square">
            <a:spAutoFit/>
          </a:bodyPr>
          <a:lstStyle/>
          <a:p>
            <a:pPr algn="ctr"/>
            <a:r>
              <a:rPr lang="en-US" sz="2800" dirty="0" err="1">
                <a:latin typeface="CMU Serif" panose="02000603000000000000" pitchFamily="2" charset="0"/>
                <a:ea typeface="CMU Serif" panose="02000603000000000000" pitchFamily="2" charset="0"/>
                <a:cs typeface="CMU Serif" panose="02000603000000000000" pitchFamily="2" charset="0"/>
              </a:rPr>
              <a:t>Aliaksandr</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err="1">
                <a:latin typeface="CMU Serif" panose="02000603000000000000" pitchFamily="2" charset="0"/>
                <a:ea typeface="CMU Serif" panose="02000603000000000000" pitchFamily="2" charset="0"/>
                <a:cs typeface="CMU Serif" panose="02000603000000000000" pitchFamily="2" charset="0"/>
              </a:rPr>
              <a:t>Melnichenka</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7" name="TextBox 6">
            <a:extLst>
              <a:ext uri="{FF2B5EF4-FFF2-40B4-BE49-F238E27FC236}">
                <a16:creationId xmlns:a16="http://schemas.microsoft.com/office/drawing/2014/main" id="{7339242A-DE6E-4588-A6A6-8A733CFA3BAD}"/>
              </a:ext>
            </a:extLst>
          </p:cNvPr>
          <p:cNvSpPr txBox="1"/>
          <p:nvPr/>
        </p:nvSpPr>
        <p:spPr>
          <a:xfrm>
            <a:off x="5140294" y="5830115"/>
            <a:ext cx="6920506" cy="461665"/>
          </a:xfrm>
          <a:prstGeom prst="rect">
            <a:avLst/>
          </a:prstGeom>
          <a:noFill/>
        </p:spPr>
        <p:txBody>
          <a:bodyPr wrap="square">
            <a:spAutoFit/>
          </a:bodyPr>
          <a:lstStyle/>
          <a:p>
            <a:pPr algn="r"/>
            <a:r>
              <a:rPr lang="en-US" sz="2400" dirty="0">
                <a:latin typeface="CMU Serif" panose="02000603000000000000" pitchFamily="2" charset="0"/>
                <a:ea typeface="CMU Serif" panose="02000603000000000000" pitchFamily="2" charset="0"/>
                <a:cs typeface="CMU Serif" panose="02000603000000000000" pitchFamily="2" charset="0"/>
              </a:rPr>
              <a:t>Dmitry </a:t>
            </a:r>
            <a:r>
              <a:rPr lang="en-US" sz="2400" dirty="0" err="1">
                <a:latin typeface="CMU Serif" panose="02000603000000000000" pitchFamily="2" charset="0"/>
                <a:ea typeface="CMU Serif" panose="02000603000000000000" pitchFamily="2" charset="0"/>
                <a:cs typeface="CMU Serif" panose="02000603000000000000" pitchFamily="2" charset="0"/>
              </a:rPr>
              <a:t>Pogosyan</a:t>
            </a:r>
            <a:r>
              <a:rPr lang="en-US" sz="2400" dirty="0">
                <a:latin typeface="CMU Serif" panose="02000603000000000000" pitchFamily="2" charset="0"/>
                <a:ea typeface="CMU Serif" panose="02000603000000000000" pitchFamily="2" charset="0"/>
                <a:cs typeface="CMU Serif" panose="02000603000000000000" pitchFamily="2" charset="0"/>
              </a:rPr>
              <a:t> (University of Alberta)</a:t>
            </a:r>
          </a:p>
        </p:txBody>
      </p:sp>
      <p:sp>
        <p:nvSpPr>
          <p:cNvPr id="8" name="TextBox 7">
            <a:extLst>
              <a:ext uri="{FF2B5EF4-FFF2-40B4-BE49-F238E27FC236}">
                <a16:creationId xmlns:a16="http://schemas.microsoft.com/office/drawing/2014/main" id="{29F27D47-65AE-4415-B4B9-38A7484F5B2E}"/>
              </a:ext>
            </a:extLst>
          </p:cNvPr>
          <p:cNvSpPr txBox="1"/>
          <p:nvPr/>
        </p:nvSpPr>
        <p:spPr>
          <a:xfrm>
            <a:off x="4133352" y="4382874"/>
            <a:ext cx="4251960" cy="461665"/>
          </a:xfrm>
          <a:prstGeom prst="rect">
            <a:avLst/>
          </a:prstGeom>
          <a:noFill/>
        </p:spPr>
        <p:txBody>
          <a:bodyPr wrap="square">
            <a:spAutoFit/>
          </a:bodyPr>
          <a:lstStyle/>
          <a:p>
            <a:pPr algn="ctr"/>
            <a:r>
              <a:rPr lang="en-US" sz="2400" dirty="0">
                <a:solidFill>
                  <a:schemeClr val="tx1">
                    <a:lumMod val="75000"/>
                    <a:lumOff val="25000"/>
                  </a:schemeClr>
                </a:solidFill>
                <a:latin typeface="CMU Serif" panose="02000603000000000000" pitchFamily="2" charset="0"/>
                <a:ea typeface="CMU Serif" panose="02000603000000000000" pitchFamily="2" charset="0"/>
                <a:cs typeface="CMU Serif" panose="02000603000000000000" pitchFamily="2" charset="0"/>
              </a:rPr>
              <a:t>Berea College</a:t>
            </a:r>
          </a:p>
        </p:txBody>
      </p:sp>
      <p:sp>
        <p:nvSpPr>
          <p:cNvPr id="9" name="TextBox 8">
            <a:extLst>
              <a:ext uri="{FF2B5EF4-FFF2-40B4-BE49-F238E27FC236}">
                <a16:creationId xmlns:a16="http://schemas.microsoft.com/office/drawing/2014/main" id="{ED320596-7CF2-4EEA-A146-F5982FC0B1B3}"/>
              </a:ext>
            </a:extLst>
          </p:cNvPr>
          <p:cNvSpPr txBox="1"/>
          <p:nvPr/>
        </p:nvSpPr>
        <p:spPr>
          <a:xfrm>
            <a:off x="101268" y="5253981"/>
            <a:ext cx="5940717" cy="1200329"/>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American Astronomical Society (AAS 247)</a:t>
            </a:r>
          </a:p>
          <a:p>
            <a:pPr algn="ctr"/>
            <a:r>
              <a:rPr lang="en-US" sz="2400" dirty="0">
                <a:latin typeface="CMU Serif" panose="02000603000000000000" pitchFamily="2" charset="0"/>
                <a:ea typeface="CMU Serif" panose="02000603000000000000" pitchFamily="2" charset="0"/>
                <a:cs typeface="CMU Serif" panose="02000603000000000000" pitchFamily="2" charset="0"/>
              </a:rPr>
              <a:t>January 7, 2026</a:t>
            </a:r>
          </a:p>
          <a:p>
            <a:pPr algn="ctr"/>
            <a:r>
              <a:rPr lang="en-US" sz="2400" dirty="0">
                <a:latin typeface="CMU Serif" panose="02000603000000000000" pitchFamily="2" charset="0"/>
                <a:ea typeface="CMU Serif" panose="02000603000000000000" pitchFamily="2" charset="0"/>
                <a:cs typeface="CMU Serif" panose="02000603000000000000" pitchFamily="2" charset="0"/>
              </a:rPr>
              <a:t>Phoenix, AZ.</a:t>
            </a:r>
          </a:p>
        </p:txBody>
      </p:sp>
      <p:sp>
        <p:nvSpPr>
          <p:cNvPr id="2" name="Title 1">
            <a:extLst>
              <a:ext uri="{FF2B5EF4-FFF2-40B4-BE49-F238E27FC236}">
                <a16:creationId xmlns:a16="http://schemas.microsoft.com/office/drawing/2014/main" id="{3E5337A6-2A03-4D8E-81C8-0C1732F2A0A1}"/>
              </a:ext>
            </a:extLst>
          </p:cNvPr>
          <p:cNvSpPr>
            <a:spLocks noGrp="1"/>
          </p:cNvSpPr>
          <p:nvPr>
            <p:ph type="ctrTitle"/>
          </p:nvPr>
        </p:nvSpPr>
        <p:spPr>
          <a:xfrm>
            <a:off x="-48269" y="759502"/>
            <a:ext cx="12240269" cy="1001077"/>
          </a:xfrm>
        </p:spPr>
        <p:txBody>
          <a:bodyPr>
            <a:noAutofit/>
          </a:bodyPr>
          <a:lstStyle/>
          <a:p>
            <a:r>
              <a:rPr lang="en-US" sz="4000" dirty="0">
                <a:latin typeface="CMU Serif" panose="02000603000000000000" pitchFamily="2" charset="0"/>
                <a:ea typeface="CMU Serif" panose="02000603000000000000" pitchFamily="2" charset="0"/>
                <a:cs typeface="CMU Serif" panose="02000603000000000000" pitchFamily="2" charset="0"/>
              </a:rPr>
              <a:t>A New Turbulence Measure from Multi-frequency Synchrotron Polarization</a:t>
            </a:r>
          </a:p>
        </p:txBody>
      </p:sp>
      <p:sp>
        <p:nvSpPr>
          <p:cNvPr id="16" name="TextBox 15">
            <a:extLst>
              <a:ext uri="{FF2B5EF4-FFF2-40B4-BE49-F238E27FC236}">
                <a16:creationId xmlns:a16="http://schemas.microsoft.com/office/drawing/2014/main" id="{164A7C88-05A4-4A10-AF6C-EEF3677A2C39}"/>
              </a:ext>
            </a:extLst>
          </p:cNvPr>
          <p:cNvSpPr txBox="1"/>
          <p:nvPr/>
        </p:nvSpPr>
        <p:spPr>
          <a:xfrm>
            <a:off x="-2549" y="2132894"/>
            <a:ext cx="12192000" cy="769441"/>
          </a:xfrm>
          <a:prstGeom prst="rect">
            <a:avLst/>
          </a:prstGeom>
          <a:noFill/>
        </p:spPr>
        <p:txBody>
          <a:bodyPr wrap="square">
            <a:spAutoFit/>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Recover the turbulence spectrum and anisotropy from polarization maps </a:t>
            </a:r>
            <a:r>
              <a:rPr lang="en-US" sz="2200" b="1" dirty="0">
                <a:latin typeface="CMU Serif" panose="02000603000000000000" pitchFamily="2" charset="0"/>
                <a:ea typeface="CMU Serif" panose="02000603000000000000" pitchFamily="2" charset="0"/>
                <a:cs typeface="CMU Serif" panose="02000603000000000000" pitchFamily="2" charset="0"/>
              </a:rPr>
              <a:t>without RM synthesis</a:t>
            </a:r>
            <a:r>
              <a:rPr lang="en-US" sz="2200" dirty="0">
                <a:latin typeface="CMU Serif" panose="02000603000000000000" pitchFamily="2" charset="0"/>
                <a:ea typeface="CMU Serif" panose="02000603000000000000" pitchFamily="2" charset="0"/>
                <a:cs typeface="CMU Serif" panose="02000603000000000000" pitchFamily="2" charset="0"/>
              </a:rPr>
              <a:t>. </a:t>
            </a:r>
          </a:p>
          <a:p>
            <a:pPr algn="ctr"/>
            <a:r>
              <a:rPr lang="en-US" sz="2200" dirty="0">
                <a:latin typeface="CMU Serif" panose="02000603000000000000" pitchFamily="2" charset="0"/>
                <a:ea typeface="CMU Serif" panose="02000603000000000000" pitchFamily="2" charset="0"/>
                <a:cs typeface="CMU Serif" panose="02000603000000000000" pitchFamily="2" charset="0"/>
              </a:rPr>
              <a:t>We introduce a directional-spectrum measure computed directly from Q and U.</a:t>
            </a:r>
          </a:p>
        </p:txBody>
      </p:sp>
    </p:spTree>
    <p:extLst>
      <p:ext uri="{BB962C8B-B14F-4D97-AF65-F5344CB8AC3E}">
        <p14:creationId xmlns:p14="http://schemas.microsoft.com/office/powerpoint/2010/main" val="120394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0" y="599175"/>
            <a:ext cx="6432363" cy="100931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Directional Spectrum Measure Advantages </a:t>
            </a:r>
          </a:p>
        </p:txBody>
      </p:sp>
      <p:sp>
        <p:nvSpPr>
          <p:cNvPr id="11" name="TextBox 10">
            <a:extLst>
              <a:ext uri="{FF2B5EF4-FFF2-40B4-BE49-F238E27FC236}">
                <a16:creationId xmlns:a16="http://schemas.microsoft.com/office/drawing/2014/main" id="{CC62CE1A-F501-4CC2-A0A6-1DE5CAC2924E}"/>
              </a:ext>
            </a:extLst>
          </p:cNvPr>
          <p:cNvSpPr txBox="1"/>
          <p:nvPr/>
        </p:nvSpPr>
        <p:spPr>
          <a:xfrm>
            <a:off x="92598" y="2378835"/>
            <a:ext cx="6370245" cy="23375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New information about Faraday</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The new measure is new and progressive</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Not need to compute derivatives</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Use one wavelength only (instead array) </a:t>
            </a:r>
          </a:p>
        </p:txBody>
      </p:sp>
      <p:grpSp>
        <p:nvGrpSpPr>
          <p:cNvPr id="4" name="Group 3">
            <a:extLst>
              <a:ext uri="{FF2B5EF4-FFF2-40B4-BE49-F238E27FC236}">
                <a16:creationId xmlns:a16="http://schemas.microsoft.com/office/drawing/2014/main" id="{0EA8A9D9-B481-49EE-BB8C-1CE0CBE866A4}"/>
              </a:ext>
            </a:extLst>
          </p:cNvPr>
          <p:cNvGrpSpPr/>
          <p:nvPr/>
        </p:nvGrpSpPr>
        <p:grpSpPr>
          <a:xfrm>
            <a:off x="6462843" y="3541848"/>
            <a:ext cx="5648131" cy="3252183"/>
            <a:chOff x="20" y="10"/>
            <a:chExt cx="12191980" cy="6863475"/>
          </a:xfrm>
        </p:grpSpPr>
        <p:pic>
          <p:nvPicPr>
            <p:cNvPr id="5" name="Picture 4">
              <a:extLst>
                <a:ext uri="{FF2B5EF4-FFF2-40B4-BE49-F238E27FC236}">
                  <a16:creationId xmlns:a16="http://schemas.microsoft.com/office/drawing/2014/main" id="{31AC42EE-F0F2-49CB-9D16-1B9EF313E1EF}"/>
                </a:ext>
              </a:extLst>
            </p:cNvPr>
            <p:cNvPicPr>
              <a:picLocks noChangeAspect="1"/>
            </p:cNvPicPr>
            <p:nvPr/>
          </p:nvPicPr>
          <p:blipFill rotWithShape="1">
            <a:blip r:embed="rId3"/>
            <a:srcRect l="12267" r="13935" b="-2"/>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6" name="Picture 5">
              <a:extLst>
                <a:ext uri="{FF2B5EF4-FFF2-40B4-BE49-F238E27FC236}">
                  <a16:creationId xmlns:a16="http://schemas.microsoft.com/office/drawing/2014/main" id="{90732894-05BD-49DD-AD0F-4F3D29E170E6}"/>
                </a:ext>
              </a:extLst>
            </p:cNvPr>
            <p:cNvPicPr>
              <a:picLocks noChangeAspect="1"/>
            </p:cNvPicPr>
            <p:nvPr/>
          </p:nvPicPr>
          <p:blipFill rotWithShape="1">
            <a:blip r:embed="rId4"/>
            <a:srcRect t="37" r="1" b="1"/>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Picture 6">
              <a:extLst>
                <a:ext uri="{FF2B5EF4-FFF2-40B4-BE49-F238E27FC236}">
                  <a16:creationId xmlns:a16="http://schemas.microsoft.com/office/drawing/2014/main" id="{E0BA1017-1F62-48E1-BA2B-EF7EC241CF71}"/>
                </a:ext>
              </a:extLst>
            </p:cNvPr>
            <p:cNvPicPr>
              <a:picLocks noChangeAspect="1"/>
            </p:cNvPicPr>
            <p:nvPr/>
          </p:nvPicPr>
          <p:blipFill rotWithShape="1">
            <a:blip r:embed="rId5"/>
            <a:srcRect r="5494" b="-1"/>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8" name="Rectangle: Rounded Corners 7">
              <a:extLst>
                <a:ext uri="{FF2B5EF4-FFF2-40B4-BE49-F238E27FC236}">
                  <a16:creationId xmlns:a16="http://schemas.microsoft.com/office/drawing/2014/main" id="{71B89306-137B-4202-8532-ED339E08BCCB}"/>
                </a:ext>
              </a:extLst>
            </p:cNvPr>
            <p:cNvSpPr/>
            <p:nvPr/>
          </p:nvSpPr>
          <p:spPr>
            <a:xfrm>
              <a:off x="208344" y="92331"/>
              <a:ext cx="5887655" cy="1782767"/>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5E565C83-08EE-41BA-B6BA-A45EBA6EC296}"/>
                </a:ext>
              </a:extLst>
            </p:cNvPr>
            <p:cNvSpPr txBox="1"/>
            <p:nvPr/>
          </p:nvSpPr>
          <p:spPr>
            <a:xfrm>
              <a:off x="410907" y="196773"/>
              <a:ext cx="5685093" cy="1493937"/>
            </a:xfrm>
            <a:prstGeom prst="rect">
              <a:avLst/>
            </a:prstGeom>
            <a:noFill/>
          </p:spPr>
          <p:txBody>
            <a:bodyPr wrap="square" rtlCol="0">
              <a:spAutoFit/>
            </a:bodyPr>
            <a:lstStyle/>
            <a:p>
              <a:pPr algn="ctr"/>
              <a:r>
                <a:rPr lang="en-US" sz="4000" dirty="0">
                  <a:solidFill>
                    <a:schemeClr val="bg1"/>
                  </a:solidFill>
                  <a:latin typeface="CMU Serif" panose="02000603000000000000" pitchFamily="2" charset="0"/>
                  <a:ea typeface="CMU Serif" panose="02000603000000000000" pitchFamily="2" charset="0"/>
                  <a:cs typeface="CMU Serif" panose="02000603000000000000" pitchFamily="2" charset="0"/>
                </a:rPr>
                <a:t>LOFAR</a:t>
              </a:r>
            </a:p>
          </p:txBody>
        </p:sp>
      </p:grpSp>
      <p:grpSp>
        <p:nvGrpSpPr>
          <p:cNvPr id="10" name="Group 9">
            <a:extLst>
              <a:ext uri="{FF2B5EF4-FFF2-40B4-BE49-F238E27FC236}">
                <a16:creationId xmlns:a16="http://schemas.microsoft.com/office/drawing/2014/main" id="{CE2C6FF7-89B7-4EA2-96CF-2D20C1A079B7}"/>
              </a:ext>
            </a:extLst>
          </p:cNvPr>
          <p:cNvGrpSpPr/>
          <p:nvPr/>
        </p:nvGrpSpPr>
        <p:grpSpPr>
          <a:xfrm>
            <a:off x="6451269" y="115743"/>
            <a:ext cx="5648132" cy="3388905"/>
            <a:chOff x="0" y="0"/>
            <a:chExt cx="12192002" cy="6858000"/>
          </a:xfrm>
        </p:grpSpPr>
        <p:pic>
          <p:nvPicPr>
            <p:cNvPr id="12" name="Picture 11">
              <a:extLst>
                <a:ext uri="{FF2B5EF4-FFF2-40B4-BE49-F238E27FC236}">
                  <a16:creationId xmlns:a16="http://schemas.microsoft.com/office/drawing/2014/main" id="{51C7DC07-8531-4F27-ADF0-1CBA638B466D}"/>
                </a:ext>
              </a:extLst>
            </p:cNvPr>
            <p:cNvPicPr>
              <a:picLocks noChangeAspect="1"/>
            </p:cNvPicPr>
            <p:nvPr/>
          </p:nvPicPr>
          <p:blipFill rotWithShape="1">
            <a:blip r:embed="rId6"/>
            <a:srcRect l="4100" r="2" b="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3" name="Picture 12">
              <a:extLst>
                <a:ext uri="{FF2B5EF4-FFF2-40B4-BE49-F238E27FC236}">
                  <a16:creationId xmlns:a16="http://schemas.microsoft.com/office/drawing/2014/main" id="{6673BEEC-A834-498B-841C-B83BEBB4A3F1}"/>
                </a:ext>
              </a:extLst>
            </p:cNvPr>
            <p:cNvPicPr>
              <a:picLocks noChangeAspect="1"/>
            </p:cNvPicPr>
            <p:nvPr/>
          </p:nvPicPr>
          <p:blipFill rotWithShape="1">
            <a:blip r:embed="rId7"/>
            <a:srcRect t="29934" r="3" b="4281"/>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4" name="Picture 13">
              <a:extLst>
                <a:ext uri="{FF2B5EF4-FFF2-40B4-BE49-F238E27FC236}">
                  <a16:creationId xmlns:a16="http://schemas.microsoft.com/office/drawing/2014/main" id="{AE9AABDF-C561-4506-A438-1F4297EEC076}"/>
                </a:ext>
              </a:extLst>
            </p:cNvPr>
            <p:cNvPicPr>
              <a:picLocks noChangeAspect="1"/>
            </p:cNvPicPr>
            <p:nvPr/>
          </p:nvPicPr>
          <p:blipFill rotWithShape="1">
            <a:blip r:embed="rId8"/>
            <a:srcRect l="17961" r="20373" b="-1"/>
            <a:stretch/>
          </p:blipFill>
          <p:spPr>
            <a:xfrm>
              <a:off x="0" y="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15" name="Rectangle: Rounded Corners 14">
              <a:extLst>
                <a:ext uri="{FF2B5EF4-FFF2-40B4-BE49-F238E27FC236}">
                  <a16:creationId xmlns:a16="http://schemas.microsoft.com/office/drawing/2014/main" id="{49014D81-58A4-4DEF-9BC0-53F9F1A33314}"/>
                </a:ext>
              </a:extLst>
            </p:cNvPr>
            <p:cNvSpPr/>
            <p:nvPr/>
          </p:nvSpPr>
          <p:spPr>
            <a:xfrm>
              <a:off x="150470" y="100255"/>
              <a:ext cx="6296629" cy="1200329"/>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D833A0BB-3628-4535-8136-06D8820B892E}"/>
                </a:ext>
              </a:extLst>
            </p:cNvPr>
            <p:cNvSpPr txBox="1"/>
            <p:nvPr/>
          </p:nvSpPr>
          <p:spPr>
            <a:xfrm>
              <a:off x="0" y="32959"/>
              <a:ext cx="6390245" cy="1432522"/>
            </a:xfrm>
            <a:prstGeom prst="rect">
              <a:avLst/>
            </a:prstGeom>
            <a:noFill/>
          </p:spPr>
          <p:txBody>
            <a:bodyPr wrap="square" rtlCol="0">
              <a:spAutoFit/>
            </a:bodyPr>
            <a:lstStyle/>
            <a:p>
              <a:pPr algn="ctr"/>
              <a:r>
                <a:rPr lang="en-US" sz="4000" dirty="0">
                  <a:solidFill>
                    <a:schemeClr val="bg1"/>
                  </a:solidFill>
                  <a:latin typeface="CMU Serif" panose="02000603000000000000" pitchFamily="2" charset="0"/>
                  <a:ea typeface="CMU Serif" panose="02000603000000000000" pitchFamily="2" charset="0"/>
                  <a:cs typeface="CMU Serif" panose="02000603000000000000" pitchFamily="2" charset="0"/>
                </a:rPr>
                <a:t>SKA</a:t>
              </a:r>
            </a:p>
          </p:txBody>
        </p:sp>
      </p:grpSp>
      <p:sp>
        <p:nvSpPr>
          <p:cNvPr id="17" name="TextBox 16">
            <a:extLst>
              <a:ext uri="{FF2B5EF4-FFF2-40B4-BE49-F238E27FC236}">
                <a16:creationId xmlns:a16="http://schemas.microsoft.com/office/drawing/2014/main" id="{3C1854F5-DEE1-41A6-8EEB-EEC0FA58094A}"/>
              </a:ext>
            </a:extLst>
          </p:cNvPr>
          <p:cNvSpPr txBox="1"/>
          <p:nvPr/>
        </p:nvSpPr>
        <p:spPr>
          <a:xfrm>
            <a:off x="0" y="5533041"/>
            <a:ext cx="6462843" cy="647421"/>
          </a:xfrm>
          <a:prstGeom prst="rect">
            <a:avLst/>
          </a:prstGeom>
          <a:noFill/>
        </p:spPr>
        <p:txBody>
          <a:bodyPr wrap="square">
            <a:spAutoFit/>
          </a:bodyPr>
          <a:lstStyle/>
          <a:p>
            <a:pPr>
              <a:lnSpc>
                <a:spcPct val="150000"/>
              </a:lnSpc>
            </a:pPr>
            <a:r>
              <a:rPr lang="en-US" sz="2700" dirty="0">
                <a:solidFill>
                  <a:srgbClr val="FF0000"/>
                </a:solidFill>
                <a:latin typeface="CMU Serif" panose="02000603000000000000" pitchFamily="2" charset="0"/>
                <a:ea typeface="CMU Serif" panose="02000603000000000000" pitchFamily="2" charset="0"/>
                <a:cs typeface="CMU Serif" panose="02000603000000000000" pitchFamily="2" charset="0"/>
              </a:rPr>
              <a:t>New measure is complementary to LP16</a:t>
            </a:r>
            <a:r>
              <a:rPr lang="en-US" sz="27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p>
        </p:txBody>
      </p:sp>
    </p:spTree>
    <p:extLst>
      <p:ext uri="{BB962C8B-B14F-4D97-AF65-F5344CB8AC3E}">
        <p14:creationId xmlns:p14="http://schemas.microsoft.com/office/powerpoint/2010/main" val="2675955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0" t="-30000" r="-30000" b="-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F9086-58A2-4884-BDE5-B804248EC462}"/>
              </a:ext>
            </a:extLst>
          </p:cNvPr>
          <p:cNvSpPr/>
          <p:nvPr/>
        </p:nvSpPr>
        <p:spPr>
          <a:xfrm>
            <a:off x="0" y="0"/>
            <a:ext cx="12192000" cy="6858000"/>
          </a:xfrm>
          <a:prstGeom prst="rect">
            <a:avLst/>
          </a:prstGeom>
          <a:gradFill>
            <a:gsLst>
              <a:gs pos="0">
                <a:schemeClr val="bg1">
                  <a:lumMod val="65000"/>
                  <a:alpha val="10000"/>
                </a:schemeClr>
              </a:gs>
              <a:gs pos="74000">
                <a:schemeClr val="bg1">
                  <a:lumMod val="85000"/>
                  <a:alpha val="10000"/>
                </a:schemeClr>
              </a:gs>
              <a:gs pos="83000">
                <a:schemeClr val="bg1">
                  <a:lumMod val="85000"/>
                  <a:alpha val="10000"/>
                </a:schemeClr>
              </a:gs>
              <a:gs pos="100000">
                <a:schemeClr val="bg1">
                  <a:lumMod val="85000"/>
                  <a:alpha val="1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364CA83-F214-4840-A749-1636178806CD}"/>
              </a:ext>
            </a:extLst>
          </p:cNvPr>
          <p:cNvSpPr/>
          <p:nvPr/>
        </p:nvSpPr>
        <p:spPr>
          <a:xfrm>
            <a:off x="6350547" y="5236931"/>
            <a:ext cx="5710253" cy="1254501"/>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Rounded Corners 13">
            <a:extLst>
              <a:ext uri="{FF2B5EF4-FFF2-40B4-BE49-F238E27FC236}">
                <a16:creationId xmlns:a16="http://schemas.microsoft.com/office/drawing/2014/main" id="{6D5A4D97-6491-4004-84ED-87A5518E18A9}"/>
              </a:ext>
            </a:extLst>
          </p:cNvPr>
          <p:cNvSpPr/>
          <p:nvPr/>
        </p:nvSpPr>
        <p:spPr>
          <a:xfrm>
            <a:off x="101268" y="5236932"/>
            <a:ext cx="5940717" cy="1261676"/>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Rounded Corners 12">
            <a:extLst>
              <a:ext uri="{FF2B5EF4-FFF2-40B4-BE49-F238E27FC236}">
                <a16:creationId xmlns:a16="http://schemas.microsoft.com/office/drawing/2014/main" id="{17E8C062-48ED-432E-890E-3F89F192B528}"/>
              </a:ext>
            </a:extLst>
          </p:cNvPr>
          <p:cNvSpPr/>
          <p:nvPr/>
        </p:nvSpPr>
        <p:spPr>
          <a:xfrm>
            <a:off x="4133352" y="3802926"/>
            <a:ext cx="4251960" cy="1200329"/>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Rounded Corners 9">
            <a:extLst>
              <a:ext uri="{FF2B5EF4-FFF2-40B4-BE49-F238E27FC236}">
                <a16:creationId xmlns:a16="http://schemas.microsoft.com/office/drawing/2014/main" id="{2F8F2355-61E3-430A-A3F3-426CE1504B48}"/>
              </a:ext>
            </a:extLst>
          </p:cNvPr>
          <p:cNvSpPr/>
          <p:nvPr/>
        </p:nvSpPr>
        <p:spPr>
          <a:xfrm>
            <a:off x="101269" y="185196"/>
            <a:ext cx="11959532" cy="3258340"/>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extBox 3">
            <a:extLst>
              <a:ext uri="{FF2B5EF4-FFF2-40B4-BE49-F238E27FC236}">
                <a16:creationId xmlns:a16="http://schemas.microsoft.com/office/drawing/2014/main" id="{BB7ADA81-B824-4B0A-9E55-D09335A0408B}"/>
              </a:ext>
            </a:extLst>
          </p:cNvPr>
          <p:cNvSpPr txBox="1"/>
          <p:nvPr/>
        </p:nvSpPr>
        <p:spPr>
          <a:xfrm>
            <a:off x="5984110" y="5378266"/>
            <a:ext cx="5863553"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Alex </a:t>
            </a:r>
            <a:r>
              <a:rPr lang="en-US" sz="2400" dirty="0" err="1">
                <a:latin typeface="CMU Serif" panose="02000603000000000000" pitchFamily="2" charset="0"/>
                <a:ea typeface="CMU Serif" panose="02000603000000000000" pitchFamily="2" charset="0"/>
                <a:cs typeface="CMU Serif" panose="02000603000000000000" pitchFamily="2" charset="0"/>
              </a:rPr>
              <a:t>Lazarian</a:t>
            </a:r>
            <a:r>
              <a:rPr lang="en-US" sz="2400" dirty="0">
                <a:latin typeface="CMU Serif" panose="02000603000000000000" pitchFamily="2" charset="0"/>
                <a:ea typeface="CMU Serif" panose="02000603000000000000" pitchFamily="2" charset="0"/>
                <a:cs typeface="CMU Serif" panose="02000603000000000000" pitchFamily="2" charset="0"/>
              </a:rPr>
              <a:t> (UW Madison)</a:t>
            </a:r>
          </a:p>
        </p:txBody>
      </p:sp>
      <p:sp>
        <p:nvSpPr>
          <p:cNvPr id="6" name="TextBox 5">
            <a:extLst>
              <a:ext uri="{FF2B5EF4-FFF2-40B4-BE49-F238E27FC236}">
                <a16:creationId xmlns:a16="http://schemas.microsoft.com/office/drawing/2014/main" id="{97856721-6D9E-4533-BE06-BAEEA84A4CB4}"/>
              </a:ext>
            </a:extLst>
          </p:cNvPr>
          <p:cNvSpPr txBox="1"/>
          <p:nvPr/>
        </p:nvSpPr>
        <p:spPr>
          <a:xfrm>
            <a:off x="4133352" y="3887587"/>
            <a:ext cx="4251960" cy="523220"/>
          </a:xfrm>
          <a:prstGeom prst="rect">
            <a:avLst/>
          </a:prstGeom>
          <a:noFill/>
        </p:spPr>
        <p:txBody>
          <a:bodyPr wrap="square">
            <a:spAutoFit/>
          </a:bodyPr>
          <a:lstStyle/>
          <a:p>
            <a:pPr algn="ctr"/>
            <a:r>
              <a:rPr lang="en-US" sz="2800" dirty="0" err="1">
                <a:latin typeface="CMU Serif" panose="02000603000000000000" pitchFamily="2" charset="0"/>
                <a:ea typeface="CMU Serif" panose="02000603000000000000" pitchFamily="2" charset="0"/>
                <a:cs typeface="CMU Serif" panose="02000603000000000000" pitchFamily="2" charset="0"/>
              </a:rPr>
              <a:t>Aliaksandr</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err="1">
                <a:latin typeface="CMU Serif" panose="02000603000000000000" pitchFamily="2" charset="0"/>
                <a:ea typeface="CMU Serif" panose="02000603000000000000" pitchFamily="2" charset="0"/>
                <a:cs typeface="CMU Serif" panose="02000603000000000000" pitchFamily="2" charset="0"/>
              </a:rPr>
              <a:t>Melnichenka</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7" name="TextBox 6">
            <a:extLst>
              <a:ext uri="{FF2B5EF4-FFF2-40B4-BE49-F238E27FC236}">
                <a16:creationId xmlns:a16="http://schemas.microsoft.com/office/drawing/2014/main" id="{7339242A-DE6E-4588-A6A6-8A733CFA3BAD}"/>
              </a:ext>
            </a:extLst>
          </p:cNvPr>
          <p:cNvSpPr txBox="1"/>
          <p:nvPr/>
        </p:nvSpPr>
        <p:spPr>
          <a:xfrm>
            <a:off x="5140294" y="5830115"/>
            <a:ext cx="6920506" cy="461665"/>
          </a:xfrm>
          <a:prstGeom prst="rect">
            <a:avLst/>
          </a:prstGeom>
          <a:noFill/>
        </p:spPr>
        <p:txBody>
          <a:bodyPr wrap="square">
            <a:spAutoFit/>
          </a:bodyPr>
          <a:lstStyle/>
          <a:p>
            <a:pPr algn="r"/>
            <a:r>
              <a:rPr lang="en-US" sz="2400" dirty="0">
                <a:latin typeface="CMU Serif" panose="02000603000000000000" pitchFamily="2" charset="0"/>
                <a:ea typeface="CMU Serif" panose="02000603000000000000" pitchFamily="2" charset="0"/>
                <a:cs typeface="CMU Serif" panose="02000603000000000000" pitchFamily="2" charset="0"/>
              </a:rPr>
              <a:t>Dmitry </a:t>
            </a:r>
            <a:r>
              <a:rPr lang="en-US" sz="2400" dirty="0" err="1">
                <a:latin typeface="CMU Serif" panose="02000603000000000000" pitchFamily="2" charset="0"/>
                <a:ea typeface="CMU Serif" panose="02000603000000000000" pitchFamily="2" charset="0"/>
                <a:cs typeface="CMU Serif" panose="02000603000000000000" pitchFamily="2" charset="0"/>
              </a:rPr>
              <a:t>Pogosyan</a:t>
            </a:r>
            <a:r>
              <a:rPr lang="en-US" sz="2400" dirty="0">
                <a:latin typeface="CMU Serif" panose="02000603000000000000" pitchFamily="2" charset="0"/>
                <a:ea typeface="CMU Serif" panose="02000603000000000000" pitchFamily="2" charset="0"/>
                <a:cs typeface="CMU Serif" panose="02000603000000000000" pitchFamily="2" charset="0"/>
              </a:rPr>
              <a:t> (University of Alberta)</a:t>
            </a:r>
          </a:p>
        </p:txBody>
      </p:sp>
      <p:sp>
        <p:nvSpPr>
          <p:cNvPr id="8" name="TextBox 7">
            <a:extLst>
              <a:ext uri="{FF2B5EF4-FFF2-40B4-BE49-F238E27FC236}">
                <a16:creationId xmlns:a16="http://schemas.microsoft.com/office/drawing/2014/main" id="{29F27D47-65AE-4415-B4B9-38A7484F5B2E}"/>
              </a:ext>
            </a:extLst>
          </p:cNvPr>
          <p:cNvSpPr txBox="1"/>
          <p:nvPr/>
        </p:nvSpPr>
        <p:spPr>
          <a:xfrm>
            <a:off x="4133352" y="4382874"/>
            <a:ext cx="4251960" cy="461665"/>
          </a:xfrm>
          <a:prstGeom prst="rect">
            <a:avLst/>
          </a:prstGeom>
          <a:noFill/>
        </p:spPr>
        <p:txBody>
          <a:bodyPr wrap="square">
            <a:spAutoFit/>
          </a:bodyPr>
          <a:lstStyle/>
          <a:p>
            <a:pPr algn="ctr"/>
            <a:r>
              <a:rPr lang="en-US" sz="2400" dirty="0">
                <a:solidFill>
                  <a:schemeClr val="tx1">
                    <a:lumMod val="75000"/>
                    <a:lumOff val="25000"/>
                  </a:schemeClr>
                </a:solidFill>
                <a:latin typeface="CMU Serif" panose="02000603000000000000" pitchFamily="2" charset="0"/>
                <a:ea typeface="CMU Serif" panose="02000603000000000000" pitchFamily="2" charset="0"/>
                <a:cs typeface="CMU Serif" panose="02000603000000000000" pitchFamily="2" charset="0"/>
              </a:rPr>
              <a:t>Berea College</a:t>
            </a:r>
          </a:p>
        </p:txBody>
      </p:sp>
      <p:sp>
        <p:nvSpPr>
          <p:cNvPr id="9" name="TextBox 8">
            <a:extLst>
              <a:ext uri="{FF2B5EF4-FFF2-40B4-BE49-F238E27FC236}">
                <a16:creationId xmlns:a16="http://schemas.microsoft.com/office/drawing/2014/main" id="{ED320596-7CF2-4EEA-A146-F5982FC0B1B3}"/>
              </a:ext>
            </a:extLst>
          </p:cNvPr>
          <p:cNvSpPr txBox="1"/>
          <p:nvPr/>
        </p:nvSpPr>
        <p:spPr>
          <a:xfrm>
            <a:off x="101268" y="5253981"/>
            <a:ext cx="5940717" cy="1200329"/>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American Astronomical Society (AAS 247)</a:t>
            </a:r>
          </a:p>
          <a:p>
            <a:pPr algn="ctr"/>
            <a:r>
              <a:rPr lang="en-US" sz="2400" dirty="0">
                <a:latin typeface="CMU Serif" panose="02000603000000000000" pitchFamily="2" charset="0"/>
                <a:ea typeface="CMU Serif" panose="02000603000000000000" pitchFamily="2" charset="0"/>
                <a:cs typeface="CMU Serif" panose="02000603000000000000" pitchFamily="2" charset="0"/>
              </a:rPr>
              <a:t>January 7, 2026</a:t>
            </a:r>
          </a:p>
          <a:p>
            <a:pPr algn="ctr"/>
            <a:r>
              <a:rPr lang="en-US" sz="2400" dirty="0">
                <a:latin typeface="CMU Serif" panose="02000603000000000000" pitchFamily="2" charset="0"/>
                <a:ea typeface="CMU Serif" panose="02000603000000000000" pitchFamily="2" charset="0"/>
                <a:cs typeface="CMU Serif" panose="02000603000000000000" pitchFamily="2" charset="0"/>
              </a:rPr>
              <a:t>Phoenix, AZ.</a:t>
            </a:r>
          </a:p>
        </p:txBody>
      </p:sp>
      <p:sp>
        <p:nvSpPr>
          <p:cNvPr id="2" name="Title 1">
            <a:extLst>
              <a:ext uri="{FF2B5EF4-FFF2-40B4-BE49-F238E27FC236}">
                <a16:creationId xmlns:a16="http://schemas.microsoft.com/office/drawing/2014/main" id="{3E5337A6-2A03-4D8E-81C8-0C1732F2A0A1}"/>
              </a:ext>
            </a:extLst>
          </p:cNvPr>
          <p:cNvSpPr>
            <a:spLocks noGrp="1"/>
          </p:cNvSpPr>
          <p:nvPr>
            <p:ph type="ctrTitle"/>
          </p:nvPr>
        </p:nvSpPr>
        <p:spPr>
          <a:xfrm>
            <a:off x="-48269" y="759502"/>
            <a:ext cx="12240269" cy="1001077"/>
          </a:xfrm>
        </p:spPr>
        <p:txBody>
          <a:bodyPr>
            <a:noAutofit/>
          </a:bodyPr>
          <a:lstStyle/>
          <a:p>
            <a:r>
              <a:rPr lang="en-US" sz="4000" dirty="0">
                <a:latin typeface="CMU Serif" panose="02000603000000000000" pitchFamily="2" charset="0"/>
                <a:ea typeface="CMU Serif" panose="02000603000000000000" pitchFamily="2" charset="0"/>
                <a:cs typeface="CMU Serif" panose="02000603000000000000" pitchFamily="2" charset="0"/>
              </a:rPr>
              <a:t>A New Turbulence Measure from Multi-frequency Synchrotron Polarization</a:t>
            </a:r>
          </a:p>
        </p:txBody>
      </p:sp>
      <p:sp>
        <p:nvSpPr>
          <p:cNvPr id="16" name="TextBox 15">
            <a:extLst>
              <a:ext uri="{FF2B5EF4-FFF2-40B4-BE49-F238E27FC236}">
                <a16:creationId xmlns:a16="http://schemas.microsoft.com/office/drawing/2014/main" id="{164A7C88-05A4-4A10-AF6C-EEF3677A2C39}"/>
              </a:ext>
            </a:extLst>
          </p:cNvPr>
          <p:cNvSpPr txBox="1"/>
          <p:nvPr/>
        </p:nvSpPr>
        <p:spPr>
          <a:xfrm>
            <a:off x="-2549" y="2132894"/>
            <a:ext cx="12192000" cy="769441"/>
          </a:xfrm>
          <a:prstGeom prst="rect">
            <a:avLst/>
          </a:prstGeom>
          <a:noFill/>
        </p:spPr>
        <p:txBody>
          <a:bodyPr wrap="square">
            <a:spAutoFit/>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Recover the turbulence spectrum and anisotropy from polarization maps </a:t>
            </a:r>
            <a:r>
              <a:rPr lang="en-US" sz="2200" b="1" dirty="0">
                <a:latin typeface="CMU Serif" panose="02000603000000000000" pitchFamily="2" charset="0"/>
                <a:ea typeface="CMU Serif" panose="02000603000000000000" pitchFamily="2" charset="0"/>
                <a:cs typeface="CMU Serif" panose="02000603000000000000" pitchFamily="2" charset="0"/>
              </a:rPr>
              <a:t>without RM synthesis</a:t>
            </a:r>
            <a:r>
              <a:rPr lang="en-US" sz="2200" dirty="0">
                <a:latin typeface="CMU Serif" panose="02000603000000000000" pitchFamily="2" charset="0"/>
                <a:ea typeface="CMU Serif" panose="02000603000000000000" pitchFamily="2" charset="0"/>
                <a:cs typeface="CMU Serif" panose="02000603000000000000" pitchFamily="2" charset="0"/>
              </a:rPr>
              <a:t>. </a:t>
            </a:r>
          </a:p>
          <a:p>
            <a:pPr algn="ctr"/>
            <a:r>
              <a:rPr lang="en-US" sz="2200" dirty="0">
                <a:latin typeface="CMU Serif" panose="02000603000000000000" pitchFamily="2" charset="0"/>
                <a:ea typeface="CMU Serif" panose="02000603000000000000" pitchFamily="2" charset="0"/>
                <a:cs typeface="CMU Serif" panose="02000603000000000000" pitchFamily="2" charset="0"/>
              </a:rPr>
              <a:t>We introduce a directional-spectrum measure computed directly from Q and U.</a:t>
            </a:r>
          </a:p>
        </p:txBody>
      </p:sp>
    </p:spTree>
    <p:extLst>
      <p:ext uri="{BB962C8B-B14F-4D97-AF65-F5344CB8AC3E}">
        <p14:creationId xmlns:p14="http://schemas.microsoft.com/office/powerpoint/2010/main" val="3425909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37241" y="-37227"/>
            <a:ext cx="12192000" cy="707886"/>
          </a:xfrm>
          <a:prstGeom prst="rect">
            <a:avLst/>
          </a:prstGeom>
          <a:noFill/>
        </p:spPr>
        <p:txBody>
          <a:bodyPr wrap="square">
            <a:spAutoFit/>
          </a:bodyPr>
          <a:lstStyle/>
          <a:p>
            <a:pPr algn="ctr"/>
            <a:r>
              <a:rPr lang="en-US" sz="4000" dirty="0">
                <a:latin typeface="CMU Serif" panose="02000603000000000000" pitchFamily="2" charset="0"/>
                <a:ea typeface="CMU Serif" panose="02000603000000000000" pitchFamily="2" charset="0"/>
                <a:cs typeface="CMU Serif" panose="02000603000000000000" pitchFamily="2" charset="0"/>
              </a:rPr>
              <a:t>Why turbulence? Why polarization maps?</a:t>
            </a:r>
          </a:p>
        </p:txBody>
      </p:sp>
      <p:sp>
        <p:nvSpPr>
          <p:cNvPr id="5" name="文本框 112">
            <a:extLst>
              <a:ext uri="{FF2B5EF4-FFF2-40B4-BE49-F238E27FC236}">
                <a16:creationId xmlns:a16="http://schemas.microsoft.com/office/drawing/2014/main" id="{15B2B1FA-FFF8-4340-987E-53212369EAFB}"/>
              </a:ext>
            </a:extLst>
          </p:cNvPr>
          <p:cNvSpPr txBox="1"/>
          <p:nvPr/>
        </p:nvSpPr>
        <p:spPr>
          <a:xfrm>
            <a:off x="6693188" y="3574121"/>
            <a:ext cx="2656120" cy="400110"/>
          </a:xfrm>
          <a:prstGeom prst="rect">
            <a:avLst/>
          </a:prstGeom>
          <a:solidFill>
            <a:schemeClr val="accent4">
              <a:lumMod val="20000"/>
              <a:lumOff val="80000"/>
            </a:schemeClr>
          </a:solidFill>
        </p:spPr>
        <p:txBody>
          <a:bodyPr wrap="square">
            <a:spAutoFit/>
          </a:bodyPr>
          <a:lstStyle/>
          <a:p>
            <a:pPr algn="ctr"/>
            <a:r>
              <a:rPr lang="en-US" altLang="zh-CN" sz="2000" i="0" dirty="0">
                <a:effectLst/>
                <a:latin typeface="CMU Serif" panose="02000603000000000000" pitchFamily="2" charset="0"/>
                <a:ea typeface="CMU Serif" panose="02000603000000000000" pitchFamily="2" charset="0"/>
                <a:cs typeface="CMU Serif" panose="02000603000000000000" pitchFamily="2" charset="0"/>
              </a:rPr>
              <a:t>Synchrotron emission</a:t>
            </a:r>
          </a:p>
        </p:txBody>
      </p:sp>
      <p:pic>
        <p:nvPicPr>
          <p:cNvPr id="6" name="Picture 2" descr="NASA's Cosmos">
            <a:extLst>
              <a:ext uri="{FF2B5EF4-FFF2-40B4-BE49-F238E27FC236}">
                <a16:creationId xmlns:a16="http://schemas.microsoft.com/office/drawing/2014/main" id="{99F47AEA-A8B5-489F-941A-2FFEE39F8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766" y="1405846"/>
            <a:ext cx="2690858" cy="2143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A26D53-A481-4A8F-B3DC-5603BDC38E11}"/>
              </a:ext>
            </a:extLst>
          </p:cNvPr>
          <p:cNvSpPr txBox="1"/>
          <p:nvPr/>
        </p:nvSpPr>
        <p:spPr>
          <a:xfrm>
            <a:off x="9565734" y="1151767"/>
            <a:ext cx="2707171" cy="307777"/>
          </a:xfrm>
          <a:prstGeom prst="rect">
            <a:avLst/>
          </a:prstGeom>
          <a:noFill/>
        </p:spPr>
        <p:txBody>
          <a:bodyPr wrap="square" rtlCol="0">
            <a:spAutoFit/>
          </a:bodyPr>
          <a:lstStyle/>
          <a:p>
            <a:pPr algn="r"/>
            <a:r>
              <a:rPr lang="en-US" sz="1400" dirty="0">
                <a:latin typeface="CMU Serif" panose="02000603000000000000" pitchFamily="2" charset="0"/>
                <a:ea typeface="CMU Serif" panose="02000603000000000000" pitchFamily="2" charset="0"/>
                <a:cs typeface="CMU Serif" panose="02000603000000000000" pitchFamily="2" charset="0"/>
              </a:rPr>
              <a:t> van </a:t>
            </a:r>
            <a:r>
              <a:rPr lang="en-US" sz="1400" dirty="0" err="1">
                <a:latin typeface="CMU Serif" panose="02000603000000000000" pitchFamily="2" charset="0"/>
                <a:ea typeface="CMU Serif" panose="02000603000000000000" pitchFamily="2" charset="0"/>
                <a:cs typeface="CMU Serif" panose="02000603000000000000" pitchFamily="2" charset="0"/>
              </a:rPr>
              <a:t>Weeren</a:t>
            </a:r>
            <a:r>
              <a:rPr lang="en-US" sz="1400" dirty="0">
                <a:latin typeface="CMU Serif" panose="02000603000000000000" pitchFamily="2" charset="0"/>
                <a:ea typeface="CMU Serif" panose="02000603000000000000" pitchFamily="2" charset="0"/>
                <a:cs typeface="CMU Serif" panose="02000603000000000000" pitchFamily="2" charset="0"/>
              </a:rPr>
              <a:t> et al. (2019)</a:t>
            </a:r>
          </a:p>
        </p:txBody>
      </p:sp>
      <p:grpSp>
        <p:nvGrpSpPr>
          <p:cNvPr id="25" name="组 3">
            <a:extLst>
              <a:ext uri="{FF2B5EF4-FFF2-40B4-BE49-F238E27FC236}">
                <a16:creationId xmlns:a16="http://schemas.microsoft.com/office/drawing/2014/main" id="{77641C60-BC61-47F9-B2FE-604118178A7D}"/>
              </a:ext>
            </a:extLst>
          </p:cNvPr>
          <p:cNvGrpSpPr/>
          <p:nvPr/>
        </p:nvGrpSpPr>
        <p:grpSpPr>
          <a:xfrm>
            <a:off x="3508717" y="1912239"/>
            <a:ext cx="5032559" cy="3891395"/>
            <a:chOff x="5562640" y="1575872"/>
            <a:chExt cx="6245239" cy="5582442"/>
          </a:xfrm>
        </p:grpSpPr>
        <p:grpSp>
          <p:nvGrpSpPr>
            <p:cNvPr id="26" name="组 4">
              <a:extLst>
                <a:ext uri="{FF2B5EF4-FFF2-40B4-BE49-F238E27FC236}">
                  <a16:creationId xmlns:a16="http://schemas.microsoft.com/office/drawing/2014/main" id="{DF19C23B-B38C-4696-B881-D0AD12CB71BD}"/>
                </a:ext>
              </a:extLst>
            </p:cNvPr>
            <p:cNvGrpSpPr/>
            <p:nvPr/>
          </p:nvGrpSpPr>
          <p:grpSpPr>
            <a:xfrm>
              <a:off x="5562640" y="1575872"/>
              <a:ext cx="6245239" cy="5582442"/>
              <a:chOff x="3240808" y="1193362"/>
              <a:chExt cx="7755639" cy="6747122"/>
            </a:xfrm>
          </p:grpSpPr>
          <p:pic>
            <p:nvPicPr>
              <p:cNvPr id="28" name="Picture 4">
                <a:extLst>
                  <a:ext uri="{FF2B5EF4-FFF2-40B4-BE49-F238E27FC236}">
                    <a16:creationId xmlns:a16="http://schemas.microsoft.com/office/drawing/2014/main" id="{BB26ED72-C57B-41D1-9BEC-D080D5C3098A}"/>
                  </a:ext>
                </a:extLst>
              </p:cNvPr>
              <p:cNvPicPr>
                <a:picLocks noChangeAspect="1" noChangeArrowheads="1"/>
              </p:cNvPicPr>
              <p:nvPr/>
            </p:nvPicPr>
            <p:blipFill rotWithShape="1">
              <a:blip r:embed="rId4">
                <a:biLevel thresh="75000"/>
                <a:extLst>
                  <a:ext uri="{BEBA8EAE-BF5A-486C-A8C5-ECC9F3942E4B}">
                    <a14:imgProps xmlns:a14="http://schemas.microsoft.com/office/drawing/2010/main">
                      <a14:imgLayer r:embed="rId5">
                        <a14:imgEffect>
                          <a14:sharpenSoften amount="50000"/>
                        </a14:imgEffect>
                        <a14:imgEffect>
                          <a14:colorTemperature colorTemp="112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r="6628" b="9577"/>
              <a:stretch/>
            </p:blipFill>
            <p:spPr bwMode="auto">
              <a:xfrm>
                <a:off x="3240808" y="1193362"/>
                <a:ext cx="4684403" cy="5692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9" name="Rectangle 6">
                <a:extLst>
                  <a:ext uri="{FF2B5EF4-FFF2-40B4-BE49-F238E27FC236}">
                    <a16:creationId xmlns:a16="http://schemas.microsoft.com/office/drawing/2014/main" id="{B36DA1F2-5B77-494F-8101-CF5702B6559C}"/>
                  </a:ext>
                </a:extLst>
              </p:cNvPr>
              <p:cNvSpPr>
                <a:spLocks/>
              </p:cNvSpPr>
              <p:nvPr/>
            </p:nvSpPr>
            <p:spPr bwMode="auto">
              <a:xfrm>
                <a:off x="3853508" y="7401277"/>
                <a:ext cx="7142939" cy="539207"/>
              </a:xfrm>
              <a:prstGeom prst="rect">
                <a:avLst/>
              </a:prstGeom>
              <a:noFill/>
              <a:ln>
                <a:noFill/>
              </a:ln>
            </p:spPr>
            <p:txBody>
              <a:bodyPr lIns="38100" tIns="38100" rIns="38100" bIns="38100" anchor="ctr"/>
              <a:lstStyle/>
              <a:p>
                <a:pPr algn="l"/>
                <a:r>
                  <a:rPr lang="en-US" altLang="zh-CN" sz="20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Armstrong+ 95;  </a:t>
                </a:r>
              </a:p>
              <a:p>
                <a:pPr algn="l"/>
                <a:r>
                  <a:rPr lang="en-US" altLang="zh-CN" sz="2000" dirty="0" err="1">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Chepurnov</a:t>
                </a:r>
                <a:r>
                  <a:rPr lang="en-US" altLang="zh-CN" sz="20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 &amp; AL 09 </a:t>
                </a:r>
              </a:p>
              <a:p>
                <a:pPr algn="l"/>
                <a:endParaRPr lang="en-US" altLang="zh-CN" sz="20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endParaRPr>
              </a:p>
            </p:txBody>
          </p:sp>
        </p:grpSp>
        <p:sp>
          <p:nvSpPr>
            <p:cNvPr id="27" name="文本框 6">
              <a:extLst>
                <a:ext uri="{FF2B5EF4-FFF2-40B4-BE49-F238E27FC236}">
                  <a16:creationId xmlns:a16="http://schemas.microsoft.com/office/drawing/2014/main" id="{060F4ED7-846B-4F3A-8F41-16EF513C828C}"/>
                </a:ext>
              </a:extLst>
            </p:cNvPr>
            <p:cNvSpPr txBox="1"/>
            <p:nvPr/>
          </p:nvSpPr>
          <p:spPr>
            <a:xfrm>
              <a:off x="5991796" y="4717434"/>
              <a:ext cx="2685917" cy="485676"/>
            </a:xfrm>
            <a:prstGeom prst="rect">
              <a:avLst/>
            </a:prstGeom>
            <a:noFill/>
          </p:spPr>
          <p:txBody>
            <a:bodyPr wrap="none" rtlCol="0">
              <a:spAutoFit/>
            </a:bodyPr>
            <a:lstStyle/>
            <a:p>
              <a:r>
                <a:rPr kumimoji="1" lang="en-US" altLang="zh-CN" sz="1600" dirty="0">
                  <a:solidFill>
                    <a:srgbClr val="FF0000"/>
                  </a:solidFill>
                  <a:latin typeface="CMU Serif" panose="02000603000000000000" pitchFamily="2" charset="0"/>
                  <a:ea typeface="CMU Serif" panose="02000603000000000000" pitchFamily="2" charset="0"/>
                  <a:cs typeface="CMU Serif" panose="02000603000000000000" pitchFamily="2" charset="0"/>
                </a:rPr>
                <a:t>Kolmogorov spectrum</a:t>
              </a:r>
              <a:endParaRPr kumimoji="1" lang="zh-CN" altLang="en-US" sz="1600" dirty="0">
                <a:solidFill>
                  <a:srgbClr val="FF0000"/>
                </a:solidFill>
                <a:latin typeface="CMU Serif" panose="02000603000000000000" pitchFamily="2" charset="0"/>
                <a:cs typeface="CMU Serif" panose="02000603000000000000" pitchFamily="2" charset="0"/>
              </a:endParaRPr>
            </a:p>
          </p:txBody>
        </p:sp>
      </p:grpSp>
      <p:sp>
        <p:nvSpPr>
          <p:cNvPr id="32" name="文本框 13">
            <a:extLst>
              <a:ext uri="{FF2B5EF4-FFF2-40B4-BE49-F238E27FC236}">
                <a16:creationId xmlns:a16="http://schemas.microsoft.com/office/drawing/2014/main" id="{735460EE-D20D-46EA-893D-6331CE16B368}"/>
              </a:ext>
            </a:extLst>
          </p:cNvPr>
          <p:cNvSpPr txBox="1"/>
          <p:nvPr/>
        </p:nvSpPr>
        <p:spPr>
          <a:xfrm>
            <a:off x="3709241" y="1434282"/>
            <a:ext cx="3005951" cy="461665"/>
          </a:xfrm>
          <a:prstGeom prst="rect">
            <a:avLst/>
          </a:prstGeom>
          <a:noFill/>
        </p:spPr>
        <p:txBody>
          <a:bodyPr wrap="none" rtlCol="0">
            <a:spAutoFit/>
          </a:bodyPr>
          <a:lstStyle/>
          <a:p>
            <a:r>
              <a:rPr kumimoji="1" lang="en-US" altLang="zh-CN" sz="2400" dirty="0">
                <a:latin typeface="CMU Serif" panose="02000603000000000000" pitchFamily="2" charset="0"/>
                <a:ea typeface="CMU Serif" panose="02000603000000000000" pitchFamily="2" charset="0"/>
                <a:cs typeface="CMU Serif" panose="02000603000000000000" pitchFamily="2" charset="0"/>
              </a:rPr>
              <a:t>Density fluctuations </a:t>
            </a:r>
            <a:endParaRPr kumimoji="1" lang="zh-CN" altLang="en-US" sz="2400" dirty="0">
              <a:latin typeface="CMU Serif" panose="02000603000000000000" pitchFamily="2" charset="0"/>
              <a:cs typeface="CMU Serif" panose="02000603000000000000" pitchFamily="2" charset="0"/>
            </a:endParaRPr>
          </a:p>
        </p:txBody>
      </p:sp>
      <p:sp>
        <p:nvSpPr>
          <p:cNvPr id="36" name="TextBox 35">
            <a:extLst>
              <a:ext uri="{FF2B5EF4-FFF2-40B4-BE49-F238E27FC236}">
                <a16:creationId xmlns:a16="http://schemas.microsoft.com/office/drawing/2014/main" id="{C57293F6-0E43-4B66-8C9E-201D29314CF6}"/>
              </a:ext>
            </a:extLst>
          </p:cNvPr>
          <p:cNvSpPr txBox="1"/>
          <p:nvPr/>
        </p:nvSpPr>
        <p:spPr>
          <a:xfrm>
            <a:off x="5376" y="5985001"/>
            <a:ext cx="6558245" cy="800219"/>
          </a:xfrm>
          <a:prstGeom prst="rect">
            <a:avLst/>
          </a:prstGeom>
          <a:noFill/>
        </p:spPr>
        <p:txBody>
          <a:bodyPr wrap="square" rtlCol="0">
            <a:spAutoFit/>
          </a:bodyPr>
          <a:lstStyle/>
          <a:p>
            <a:pPr algn="ctr"/>
            <a:r>
              <a:rPr lang="en-US" sz="2300" i="0" dirty="0">
                <a:latin typeface="CMU Serif" panose="02000603000000000000" pitchFamily="2" charset="0"/>
                <a:ea typeface="CMU Serif" panose="02000603000000000000" pitchFamily="2" charset="0"/>
                <a:cs typeface="CMU Serif" panose="02000603000000000000" pitchFamily="2" charset="0"/>
              </a:rPr>
              <a:t>Kolmogorov spectrum is common in Astrophysics</a:t>
            </a:r>
          </a:p>
          <a:p>
            <a:pPr algn="ctr"/>
            <a:r>
              <a:rPr lang="en-US" sz="2300" i="0" dirty="0">
                <a:latin typeface="CMU Serif" panose="02000603000000000000" pitchFamily="2" charset="0"/>
                <a:ea typeface="CMU Serif" panose="02000603000000000000" pitchFamily="2" charset="0"/>
                <a:cs typeface="CMU Serif" panose="02000603000000000000" pitchFamily="2" charset="0"/>
              </a:rPr>
              <a:t>(star formation, transport, cosmic rays, heating)</a:t>
            </a:r>
          </a:p>
        </p:txBody>
      </p:sp>
      <p:grpSp>
        <p:nvGrpSpPr>
          <p:cNvPr id="60" name="Group 59">
            <a:extLst>
              <a:ext uri="{FF2B5EF4-FFF2-40B4-BE49-F238E27FC236}">
                <a16:creationId xmlns:a16="http://schemas.microsoft.com/office/drawing/2014/main" id="{5463433A-4348-4304-9495-5B7AAB8F182E}"/>
              </a:ext>
            </a:extLst>
          </p:cNvPr>
          <p:cNvGrpSpPr/>
          <p:nvPr/>
        </p:nvGrpSpPr>
        <p:grpSpPr>
          <a:xfrm>
            <a:off x="-9864" y="633884"/>
            <a:ext cx="5871179" cy="4907103"/>
            <a:chOff x="691208" y="604381"/>
            <a:chExt cx="4441865" cy="3712487"/>
          </a:xfrm>
        </p:grpSpPr>
        <p:pic>
          <p:nvPicPr>
            <p:cNvPr id="13" name="Picture 12">
              <a:extLst>
                <a:ext uri="{FF2B5EF4-FFF2-40B4-BE49-F238E27FC236}">
                  <a16:creationId xmlns:a16="http://schemas.microsoft.com/office/drawing/2014/main" id="{47F4D611-EA1D-4ABE-B4A4-B3A1717D1409}"/>
                </a:ext>
              </a:extLst>
            </p:cNvPr>
            <p:cNvPicPr>
              <a:picLocks noChangeAspect="1"/>
            </p:cNvPicPr>
            <p:nvPr/>
          </p:nvPicPr>
          <p:blipFill>
            <a:blip r:embed="rId6"/>
            <a:stretch>
              <a:fillRect/>
            </a:stretch>
          </p:blipFill>
          <p:spPr>
            <a:xfrm>
              <a:off x="691208" y="1357658"/>
              <a:ext cx="2703802" cy="1913606"/>
            </a:xfrm>
            <a:prstGeom prst="rect">
              <a:avLst/>
            </a:prstGeom>
          </p:spPr>
        </p:pic>
        <p:sp>
          <p:nvSpPr>
            <p:cNvPr id="14" name="Rectangle 20">
              <a:extLst>
                <a:ext uri="{FF2B5EF4-FFF2-40B4-BE49-F238E27FC236}">
                  <a16:creationId xmlns:a16="http://schemas.microsoft.com/office/drawing/2014/main" id="{403D9D27-027B-4444-B984-C20451C1670C}"/>
                </a:ext>
              </a:extLst>
            </p:cNvPr>
            <p:cNvSpPr>
              <a:spLocks noChangeArrowheads="1"/>
            </p:cNvSpPr>
            <p:nvPr/>
          </p:nvSpPr>
          <p:spPr bwMode="auto">
            <a:xfrm>
              <a:off x="2090041" y="3240885"/>
              <a:ext cx="139759"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22">
              <a:extLst>
                <a:ext uri="{FF2B5EF4-FFF2-40B4-BE49-F238E27FC236}">
                  <a16:creationId xmlns:a16="http://schemas.microsoft.com/office/drawing/2014/main" id="{A0759EE5-415D-484F-BE67-EA5CA74AFDD0}"/>
                </a:ext>
              </a:extLst>
            </p:cNvPr>
            <p:cNvSpPr>
              <a:spLocks noChangeArrowheads="1"/>
            </p:cNvSpPr>
            <p:nvPr/>
          </p:nvSpPr>
          <p:spPr bwMode="auto">
            <a:xfrm>
              <a:off x="847296" y="2646151"/>
              <a:ext cx="139759"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27">
              <a:extLst>
                <a:ext uri="{FF2B5EF4-FFF2-40B4-BE49-F238E27FC236}">
                  <a16:creationId xmlns:a16="http://schemas.microsoft.com/office/drawing/2014/main" id="{E14F7ABB-E626-43EB-B383-EE2AB0B2C442}"/>
                </a:ext>
              </a:extLst>
            </p:cNvPr>
            <p:cNvSpPr>
              <a:spLocks noChangeArrowheads="1"/>
            </p:cNvSpPr>
            <p:nvPr/>
          </p:nvSpPr>
          <p:spPr bwMode="auto">
            <a:xfrm>
              <a:off x="1447143" y="3214888"/>
              <a:ext cx="139759"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33">
              <a:extLst>
                <a:ext uri="{FF2B5EF4-FFF2-40B4-BE49-F238E27FC236}">
                  <a16:creationId xmlns:a16="http://schemas.microsoft.com/office/drawing/2014/main" id="{45A09629-863F-470C-A75A-5EF5AA97B0D1}"/>
                </a:ext>
              </a:extLst>
            </p:cNvPr>
            <p:cNvSpPr>
              <a:spLocks noChangeArrowheads="1"/>
            </p:cNvSpPr>
            <p:nvPr/>
          </p:nvSpPr>
          <p:spPr bwMode="auto">
            <a:xfrm>
              <a:off x="2522884" y="3314940"/>
              <a:ext cx="580836"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8" name="TextBox 17">
              <a:extLst>
                <a:ext uri="{FF2B5EF4-FFF2-40B4-BE49-F238E27FC236}">
                  <a16:creationId xmlns:a16="http://schemas.microsoft.com/office/drawing/2014/main" id="{5B2319FB-190B-430D-B316-E12678B19F4E}"/>
                </a:ext>
              </a:extLst>
            </p:cNvPr>
            <p:cNvSpPr txBox="1"/>
            <p:nvPr/>
          </p:nvSpPr>
          <p:spPr>
            <a:xfrm>
              <a:off x="1213623" y="4014163"/>
              <a:ext cx="2035392" cy="302705"/>
            </a:xfrm>
            <a:prstGeom prst="rect">
              <a:avLst/>
            </a:prstGeom>
            <a:noFill/>
          </p:spPr>
          <p:txBody>
            <a:bodyPr wrap="square" rtlCol="0">
              <a:spAutoFit/>
            </a:bodyPr>
            <a:lstStyle/>
            <a:p>
              <a:pPr algn="ctr"/>
              <a:r>
                <a:rPr lang="en-US" sz="2000" dirty="0">
                  <a:latin typeface="CMU Serif" panose="02000603000000000000" pitchFamily="2" charset="0"/>
                  <a:ea typeface="CMU Serif" panose="02000603000000000000" pitchFamily="2" charset="0"/>
                  <a:cs typeface="CMU Serif" panose="02000603000000000000" pitchFamily="2" charset="0"/>
                </a:rPr>
                <a:t>Yuen, Ho &amp; AL 2021</a:t>
              </a:r>
            </a:p>
          </p:txBody>
        </p:sp>
        <p:sp>
          <p:nvSpPr>
            <p:cNvPr id="19" name="文字方塊 6">
              <a:extLst>
                <a:ext uri="{FF2B5EF4-FFF2-40B4-BE49-F238E27FC236}">
                  <a16:creationId xmlns:a16="http://schemas.microsoft.com/office/drawing/2014/main" id="{B9120365-1F97-4EBB-B200-726484373D16}"/>
                </a:ext>
              </a:extLst>
            </p:cNvPr>
            <p:cNvSpPr txBox="1"/>
            <p:nvPr/>
          </p:nvSpPr>
          <p:spPr>
            <a:xfrm>
              <a:off x="1037763" y="3189668"/>
              <a:ext cx="474440"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420 pc</a:t>
              </a:r>
            </a:p>
          </p:txBody>
        </p:sp>
        <p:sp>
          <p:nvSpPr>
            <p:cNvPr id="20" name="文字方塊 7">
              <a:extLst>
                <a:ext uri="{FF2B5EF4-FFF2-40B4-BE49-F238E27FC236}">
                  <a16:creationId xmlns:a16="http://schemas.microsoft.com/office/drawing/2014/main" id="{DAC092FB-07A3-4341-90BE-93A0512A8714}"/>
                </a:ext>
              </a:extLst>
            </p:cNvPr>
            <p:cNvSpPr txBox="1"/>
            <p:nvPr/>
          </p:nvSpPr>
          <p:spPr>
            <a:xfrm>
              <a:off x="1508994" y="3196502"/>
              <a:ext cx="398448" cy="325989"/>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140pc</a:t>
              </a:r>
            </a:p>
          </p:txBody>
        </p:sp>
        <p:sp>
          <p:nvSpPr>
            <p:cNvPr id="21" name="文字方塊 8">
              <a:extLst>
                <a:ext uri="{FF2B5EF4-FFF2-40B4-BE49-F238E27FC236}">
                  <a16:creationId xmlns:a16="http://schemas.microsoft.com/office/drawing/2014/main" id="{6C663216-FD71-4442-987A-E27CC5003B55}"/>
                </a:ext>
              </a:extLst>
            </p:cNvPr>
            <p:cNvSpPr txBox="1"/>
            <p:nvPr/>
          </p:nvSpPr>
          <p:spPr>
            <a:xfrm>
              <a:off x="1941486" y="3196502"/>
              <a:ext cx="466853"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46.7pc</a:t>
              </a:r>
            </a:p>
          </p:txBody>
        </p:sp>
        <p:sp>
          <p:nvSpPr>
            <p:cNvPr id="22" name="文字方塊 9">
              <a:extLst>
                <a:ext uri="{FF2B5EF4-FFF2-40B4-BE49-F238E27FC236}">
                  <a16:creationId xmlns:a16="http://schemas.microsoft.com/office/drawing/2014/main" id="{86EA3B5A-D6E7-4DF7-B82C-232C6A588224}"/>
                </a:ext>
              </a:extLst>
            </p:cNvPr>
            <p:cNvSpPr txBox="1"/>
            <p:nvPr/>
          </p:nvSpPr>
          <p:spPr>
            <a:xfrm>
              <a:off x="2497681" y="3203715"/>
              <a:ext cx="519805"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11.7pc</a:t>
              </a:r>
            </a:p>
          </p:txBody>
        </p:sp>
        <p:sp>
          <p:nvSpPr>
            <p:cNvPr id="23" name="文字方塊 10">
              <a:extLst>
                <a:ext uri="{FF2B5EF4-FFF2-40B4-BE49-F238E27FC236}">
                  <a16:creationId xmlns:a16="http://schemas.microsoft.com/office/drawing/2014/main" id="{CC9F98D4-6609-4C16-8A1F-AD89598756CA}"/>
                </a:ext>
              </a:extLst>
            </p:cNvPr>
            <p:cNvSpPr txBox="1"/>
            <p:nvPr/>
          </p:nvSpPr>
          <p:spPr>
            <a:xfrm>
              <a:off x="2953762" y="3211330"/>
              <a:ext cx="458963"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2.3pc</a:t>
              </a:r>
            </a:p>
          </p:txBody>
        </p:sp>
        <p:sp>
          <p:nvSpPr>
            <p:cNvPr id="24" name="文字方塊 2">
              <a:extLst>
                <a:ext uri="{FF2B5EF4-FFF2-40B4-BE49-F238E27FC236}">
                  <a16:creationId xmlns:a16="http://schemas.microsoft.com/office/drawing/2014/main" id="{1D474DBE-9AEC-4BB4-9ABF-2729BB3FF208}"/>
                </a:ext>
              </a:extLst>
            </p:cNvPr>
            <p:cNvSpPr txBox="1"/>
            <p:nvPr/>
          </p:nvSpPr>
          <p:spPr>
            <a:xfrm>
              <a:off x="1419672" y="3432932"/>
              <a:ext cx="1670608" cy="488984"/>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Distance (degrees,pc)</a:t>
              </a:r>
            </a:p>
          </p:txBody>
        </p:sp>
        <p:sp>
          <p:nvSpPr>
            <p:cNvPr id="37" name="TextBox 36">
              <a:extLst>
                <a:ext uri="{FF2B5EF4-FFF2-40B4-BE49-F238E27FC236}">
                  <a16:creationId xmlns:a16="http://schemas.microsoft.com/office/drawing/2014/main" id="{8A1D4A1B-5F05-40C4-B772-DA4BB09E3E82}"/>
                </a:ext>
              </a:extLst>
            </p:cNvPr>
            <p:cNvSpPr txBox="1"/>
            <p:nvPr/>
          </p:nvSpPr>
          <p:spPr>
            <a:xfrm>
              <a:off x="2174912" y="604381"/>
              <a:ext cx="2958161" cy="442414"/>
            </a:xfrm>
            <a:prstGeom prst="rect">
              <a:avLst/>
            </a:prstGeom>
            <a:noFill/>
          </p:spPr>
          <p:txBody>
            <a:bodyPr wrap="none" rtlCol="0">
              <a:spAutoFit/>
            </a:bodyPr>
            <a:lstStyle/>
            <a:p>
              <a:r>
                <a:rPr kumimoji="1" lang="en-US" altLang="zh-CN" sz="3200" dirty="0">
                  <a:solidFill>
                    <a:srgbClr val="660066"/>
                  </a:solidFill>
                  <a:latin typeface="CMU Serif" panose="02000603000000000000" pitchFamily="2" charset="0"/>
                  <a:ea typeface="CMU Serif" panose="02000603000000000000" pitchFamily="2" charset="0"/>
                  <a:cs typeface="CMU Serif" panose="02000603000000000000" pitchFamily="2" charset="0"/>
                </a:rPr>
                <a:t>Interstellar Medium </a:t>
              </a:r>
              <a:endParaRPr kumimoji="1" lang="zh-CN" altLang="en-US" sz="3200" dirty="0">
                <a:solidFill>
                  <a:srgbClr val="660066"/>
                </a:solidFill>
                <a:latin typeface="CMU Serif" panose="02000603000000000000" pitchFamily="2" charset="0"/>
                <a:cs typeface="CMU Serif" panose="02000603000000000000" pitchFamily="2" charset="0"/>
              </a:endParaRPr>
            </a:p>
          </p:txBody>
        </p:sp>
        <p:sp>
          <p:nvSpPr>
            <p:cNvPr id="38" name="TextBox 37">
              <a:extLst>
                <a:ext uri="{FF2B5EF4-FFF2-40B4-BE49-F238E27FC236}">
                  <a16:creationId xmlns:a16="http://schemas.microsoft.com/office/drawing/2014/main" id="{CD95C71C-65BE-4339-B5A3-01AAD1191A84}"/>
                </a:ext>
              </a:extLst>
            </p:cNvPr>
            <p:cNvSpPr txBox="1"/>
            <p:nvPr/>
          </p:nvSpPr>
          <p:spPr>
            <a:xfrm>
              <a:off x="1161446" y="1022295"/>
              <a:ext cx="2334803" cy="349274"/>
            </a:xfrm>
            <a:prstGeom prst="rect">
              <a:avLst/>
            </a:prstGeom>
            <a:noFill/>
          </p:spPr>
          <p:txBody>
            <a:bodyPr wrap="none" rtlCol="0">
              <a:spAutoFit/>
            </a:bodyPr>
            <a:lstStyle/>
            <a:p>
              <a:r>
                <a:rPr kumimoji="1" lang="en-US" altLang="zh-CN" sz="2400" dirty="0">
                  <a:latin typeface="CMU Serif" panose="02000603000000000000" pitchFamily="2" charset="0"/>
                  <a:ea typeface="CMU Serif" panose="02000603000000000000" pitchFamily="2" charset="0"/>
                  <a:cs typeface="CMU Serif" panose="02000603000000000000" pitchFamily="2" charset="0"/>
                </a:rPr>
                <a:t>Velocity fluctuations </a:t>
              </a:r>
              <a:endParaRPr kumimoji="1" lang="zh-CN" altLang="en-US" sz="2400" dirty="0">
                <a:latin typeface="CMU Serif" panose="02000603000000000000" pitchFamily="2" charset="0"/>
                <a:cs typeface="CMU Serif" panose="02000603000000000000" pitchFamily="2" charset="0"/>
              </a:endParaRPr>
            </a:p>
          </p:txBody>
        </p:sp>
        <p:sp>
          <p:nvSpPr>
            <p:cNvPr id="39" name="TextBox 38">
              <a:extLst>
                <a:ext uri="{FF2B5EF4-FFF2-40B4-BE49-F238E27FC236}">
                  <a16:creationId xmlns:a16="http://schemas.microsoft.com/office/drawing/2014/main" id="{EEFDF78B-4898-4D8F-8679-5BDDAB27A08F}"/>
                </a:ext>
              </a:extLst>
            </p:cNvPr>
            <p:cNvSpPr txBox="1"/>
            <p:nvPr/>
          </p:nvSpPr>
          <p:spPr>
            <a:xfrm>
              <a:off x="1262956" y="2395295"/>
              <a:ext cx="1210576" cy="279420"/>
            </a:xfrm>
            <a:prstGeom prst="rect">
              <a:avLst/>
            </a:prstGeom>
            <a:noFill/>
          </p:spPr>
          <p:txBody>
            <a:bodyPr wrap="non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Taurus region</a:t>
              </a:r>
            </a:p>
          </p:txBody>
        </p:sp>
      </p:grpSp>
      <p:sp>
        <p:nvSpPr>
          <p:cNvPr id="66" name="矩形 15">
            <a:extLst>
              <a:ext uri="{FF2B5EF4-FFF2-40B4-BE49-F238E27FC236}">
                <a16:creationId xmlns:a16="http://schemas.microsoft.com/office/drawing/2014/main" id="{3CE1F8D9-83DB-460D-9531-5CB0A871B708}"/>
              </a:ext>
            </a:extLst>
          </p:cNvPr>
          <p:cNvSpPr/>
          <p:nvPr/>
        </p:nvSpPr>
        <p:spPr>
          <a:xfrm>
            <a:off x="6705271" y="632070"/>
            <a:ext cx="5661950" cy="830997"/>
          </a:xfrm>
          <a:prstGeom prst="rect">
            <a:avLst/>
          </a:prstGeom>
        </p:spPr>
        <p:txBody>
          <a:bodyPr wrap="square">
            <a:spAutoFit/>
          </a:bodyPr>
          <a:lstStyle/>
          <a:p>
            <a:pPr algn="l"/>
            <a:r>
              <a:rPr lang="en-US" altLang="zh-CN" sz="2400" dirty="0">
                <a:latin typeface="CMU Serif" panose="02000603000000000000" pitchFamily="2" charset="0"/>
                <a:ea typeface="CMU Serif" panose="02000603000000000000" pitchFamily="2" charset="0"/>
                <a:cs typeface="CMU Serif" panose="02000603000000000000" pitchFamily="2" charset="0"/>
                <a:sym typeface="+mn-ea"/>
              </a:rPr>
              <a:t>Typical magnetic field tracing method: </a:t>
            </a:r>
            <a:r>
              <a:rPr lang="en-US" altLang="zh-CN" sz="2400" b="1" dirty="0">
                <a:latin typeface="CMU Serif" panose="02000603000000000000" pitchFamily="2" charset="0"/>
                <a:ea typeface="CMU Serif" panose="02000603000000000000" pitchFamily="2" charset="0"/>
                <a:cs typeface="CMU Serif" panose="02000603000000000000" pitchFamily="2" charset="0"/>
                <a:sym typeface="+mn-ea"/>
              </a:rPr>
              <a:t>synchrotron polarization</a:t>
            </a:r>
          </a:p>
        </p:txBody>
      </p:sp>
      <p:grpSp>
        <p:nvGrpSpPr>
          <p:cNvPr id="70" name="Group 69">
            <a:extLst>
              <a:ext uri="{FF2B5EF4-FFF2-40B4-BE49-F238E27FC236}">
                <a16:creationId xmlns:a16="http://schemas.microsoft.com/office/drawing/2014/main" id="{18502BD5-3234-4D71-AACA-E51C8E7ED6AC}"/>
              </a:ext>
            </a:extLst>
          </p:cNvPr>
          <p:cNvGrpSpPr/>
          <p:nvPr/>
        </p:nvGrpSpPr>
        <p:grpSpPr>
          <a:xfrm>
            <a:off x="9417552" y="1463048"/>
            <a:ext cx="2634766" cy="2397600"/>
            <a:chOff x="9682112" y="1819057"/>
            <a:chExt cx="7160483" cy="6515940"/>
          </a:xfrm>
        </p:grpSpPr>
        <p:pic>
          <p:nvPicPr>
            <p:cNvPr id="67" name="Picture 2">
              <a:extLst>
                <a:ext uri="{FF2B5EF4-FFF2-40B4-BE49-F238E27FC236}">
                  <a16:creationId xmlns:a16="http://schemas.microsoft.com/office/drawing/2014/main" id="{D45A8960-79E5-4356-B03C-9E5E8A0205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448"/>
            <a:stretch/>
          </p:blipFill>
          <p:spPr bwMode="auto">
            <a:xfrm>
              <a:off x="9682112" y="1819057"/>
              <a:ext cx="7103362" cy="321447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Universe | Free Full-Text | Cosmic-Ray Acceleration and Magnetic ...">
              <a:extLst>
                <a:ext uri="{FF2B5EF4-FFF2-40B4-BE49-F238E27FC236}">
                  <a16:creationId xmlns:a16="http://schemas.microsoft.com/office/drawing/2014/main" id="{620154D0-5DA7-4720-92CB-5E8D0A13AA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216"/>
            <a:stretch/>
          </p:blipFill>
          <p:spPr bwMode="auto">
            <a:xfrm>
              <a:off x="9861930" y="5028169"/>
              <a:ext cx="3293695" cy="330682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846A1A23-4CB8-4CF4-BD9E-F431385ACE46}"/>
                </a:ext>
              </a:extLst>
            </p:cNvPr>
            <p:cNvPicPr>
              <a:picLocks noChangeAspect="1"/>
            </p:cNvPicPr>
            <p:nvPr/>
          </p:nvPicPr>
          <p:blipFill>
            <a:blip r:embed="rId9"/>
            <a:stretch>
              <a:fillRect/>
            </a:stretch>
          </p:blipFill>
          <p:spPr>
            <a:xfrm>
              <a:off x="13864217" y="5009301"/>
              <a:ext cx="2978378" cy="3030911"/>
            </a:xfrm>
            <a:prstGeom prst="rect">
              <a:avLst/>
            </a:prstGeom>
          </p:spPr>
        </p:pic>
      </p:grpSp>
      <p:cxnSp>
        <p:nvCxnSpPr>
          <p:cNvPr id="71" name="Straight Connector 70">
            <a:extLst>
              <a:ext uri="{FF2B5EF4-FFF2-40B4-BE49-F238E27FC236}">
                <a16:creationId xmlns:a16="http://schemas.microsoft.com/office/drawing/2014/main" id="{C5EFC6A6-6030-49A4-ACAC-1A12D26039B2}"/>
              </a:ext>
            </a:extLst>
          </p:cNvPr>
          <p:cNvCxnSpPr>
            <a:cxnSpLocks/>
          </p:cNvCxnSpPr>
          <p:nvPr/>
        </p:nvCxnSpPr>
        <p:spPr>
          <a:xfrm>
            <a:off x="6555473" y="748075"/>
            <a:ext cx="0" cy="5787699"/>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47AB13E-BB17-4B77-AC68-0EC7CC94F9C8}"/>
              </a:ext>
            </a:extLst>
          </p:cNvPr>
          <p:cNvSpPr txBox="1"/>
          <p:nvPr/>
        </p:nvSpPr>
        <p:spPr>
          <a:xfrm>
            <a:off x="9594596" y="3735066"/>
            <a:ext cx="2707171" cy="261610"/>
          </a:xfrm>
          <a:prstGeom prst="rect">
            <a:avLst/>
          </a:prstGeom>
          <a:noFill/>
        </p:spPr>
        <p:txBody>
          <a:bodyPr wrap="square" rtlCol="0">
            <a:spAutoFit/>
          </a:bodyPr>
          <a:lstStyle/>
          <a:p>
            <a:pPr algn="r"/>
            <a:r>
              <a:rPr lang="en-US" sz="1100" dirty="0">
                <a:latin typeface="CMU Serif" panose="02000603000000000000" pitchFamily="2" charset="0"/>
                <a:ea typeface="CMU Serif" panose="02000603000000000000" pitchFamily="2" charset="0"/>
                <a:cs typeface="CMU Serif" panose="02000603000000000000" pitchFamily="2" charset="0"/>
              </a:rPr>
              <a:t>Bonafede et al. (2022)</a:t>
            </a:r>
          </a:p>
        </p:txBody>
      </p:sp>
      <p:sp>
        <p:nvSpPr>
          <p:cNvPr id="79" name="TextBox 78">
            <a:extLst>
              <a:ext uri="{FF2B5EF4-FFF2-40B4-BE49-F238E27FC236}">
                <a16:creationId xmlns:a16="http://schemas.microsoft.com/office/drawing/2014/main" id="{81F297BD-DA6F-448D-ADAE-5FFE8F7FFBF6}"/>
              </a:ext>
            </a:extLst>
          </p:cNvPr>
          <p:cNvSpPr txBox="1"/>
          <p:nvPr/>
        </p:nvSpPr>
        <p:spPr>
          <a:xfrm>
            <a:off x="8026962" y="3775670"/>
            <a:ext cx="2707171" cy="261610"/>
          </a:xfrm>
          <a:prstGeom prst="rect">
            <a:avLst/>
          </a:prstGeom>
          <a:noFill/>
        </p:spPr>
        <p:txBody>
          <a:bodyPr wrap="square" rtlCol="0">
            <a:spAutoFit/>
          </a:bodyPr>
          <a:lstStyle/>
          <a:p>
            <a:pPr algn="r"/>
            <a:r>
              <a:rPr lang="en-US" sz="1100" dirty="0" err="1">
                <a:latin typeface="CMU Serif" panose="02000603000000000000" pitchFamily="2" charset="0"/>
                <a:ea typeface="CMU Serif" panose="02000603000000000000" pitchFamily="2" charset="0"/>
                <a:cs typeface="CMU Serif" panose="02000603000000000000" pitchFamily="2" charset="0"/>
              </a:rPr>
              <a:t>Wittor</a:t>
            </a:r>
            <a:r>
              <a:rPr lang="en-US" sz="1100" dirty="0">
                <a:latin typeface="CMU Serif" panose="02000603000000000000" pitchFamily="2" charset="0"/>
                <a:ea typeface="CMU Serif" panose="02000603000000000000" pitchFamily="2" charset="0"/>
                <a:cs typeface="CMU Serif" panose="02000603000000000000" pitchFamily="2" charset="0"/>
              </a:rPr>
              <a:t> Denis (2023)</a:t>
            </a:r>
          </a:p>
        </p:txBody>
      </p:sp>
      <p:grpSp>
        <p:nvGrpSpPr>
          <p:cNvPr id="80" name="Group 79">
            <a:extLst>
              <a:ext uri="{FF2B5EF4-FFF2-40B4-BE49-F238E27FC236}">
                <a16:creationId xmlns:a16="http://schemas.microsoft.com/office/drawing/2014/main" id="{A7DA0DEF-49B3-4096-88C5-539696678605}"/>
              </a:ext>
            </a:extLst>
          </p:cNvPr>
          <p:cNvGrpSpPr/>
          <p:nvPr/>
        </p:nvGrpSpPr>
        <p:grpSpPr>
          <a:xfrm>
            <a:off x="6589028" y="4359100"/>
            <a:ext cx="5602971" cy="2481148"/>
            <a:chOff x="-5563003" y="10"/>
            <a:chExt cx="17755003" cy="6863475"/>
          </a:xfrm>
        </p:grpSpPr>
        <p:pic>
          <p:nvPicPr>
            <p:cNvPr id="81" name="Picture 80">
              <a:extLst>
                <a:ext uri="{FF2B5EF4-FFF2-40B4-BE49-F238E27FC236}">
                  <a16:creationId xmlns:a16="http://schemas.microsoft.com/office/drawing/2014/main" id="{E3F9ACDF-194C-4961-B5B0-187FB765BEC3}"/>
                </a:ext>
              </a:extLst>
            </p:cNvPr>
            <p:cNvPicPr>
              <a:picLocks noChangeAspect="1"/>
            </p:cNvPicPr>
            <p:nvPr/>
          </p:nvPicPr>
          <p:blipFill rotWithShape="1">
            <a:blip r:embed="rId10"/>
            <a:srcRect l="12267" r="13935" b="-2"/>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82" name="Picture 81">
              <a:extLst>
                <a:ext uri="{FF2B5EF4-FFF2-40B4-BE49-F238E27FC236}">
                  <a16:creationId xmlns:a16="http://schemas.microsoft.com/office/drawing/2014/main" id="{A8FE7EB4-2738-4476-86F4-C35E7A334BB4}"/>
                </a:ext>
              </a:extLst>
            </p:cNvPr>
            <p:cNvPicPr>
              <a:picLocks noChangeAspect="1"/>
            </p:cNvPicPr>
            <p:nvPr/>
          </p:nvPicPr>
          <p:blipFill rotWithShape="1">
            <a:blip r:embed="rId11"/>
            <a:srcRect t="37" r="1" b="1"/>
            <a:stretch/>
          </p:blipFill>
          <p:spPr>
            <a:xfrm>
              <a:off x="20" y="10"/>
              <a:ext cx="9154674"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83" name="Picture 82">
              <a:extLst>
                <a:ext uri="{FF2B5EF4-FFF2-40B4-BE49-F238E27FC236}">
                  <a16:creationId xmlns:a16="http://schemas.microsoft.com/office/drawing/2014/main" id="{5D41C315-7835-4C59-8897-C4A3A4BC9C64}"/>
                </a:ext>
              </a:extLst>
            </p:cNvPr>
            <p:cNvPicPr>
              <a:picLocks noChangeAspect="1"/>
            </p:cNvPicPr>
            <p:nvPr/>
          </p:nvPicPr>
          <p:blipFill rotWithShape="1">
            <a:blip r:embed="rId12"/>
            <a:srcRect r="5494" b="-1"/>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84" name="Rectangle: Rounded Corners 83">
              <a:extLst>
                <a:ext uri="{FF2B5EF4-FFF2-40B4-BE49-F238E27FC236}">
                  <a16:creationId xmlns:a16="http://schemas.microsoft.com/office/drawing/2014/main" id="{41F76433-21BD-42F4-B51A-944D15A9B36A}"/>
                </a:ext>
              </a:extLst>
            </p:cNvPr>
            <p:cNvSpPr/>
            <p:nvPr/>
          </p:nvSpPr>
          <p:spPr>
            <a:xfrm>
              <a:off x="208344" y="92331"/>
              <a:ext cx="5887655" cy="1782767"/>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5" name="TextBox 84">
              <a:extLst>
                <a:ext uri="{FF2B5EF4-FFF2-40B4-BE49-F238E27FC236}">
                  <a16:creationId xmlns:a16="http://schemas.microsoft.com/office/drawing/2014/main" id="{639D2EBF-E4AC-47F7-9C1D-A6E15CE14402}"/>
                </a:ext>
              </a:extLst>
            </p:cNvPr>
            <p:cNvSpPr txBox="1"/>
            <p:nvPr/>
          </p:nvSpPr>
          <p:spPr>
            <a:xfrm>
              <a:off x="-5563003" y="1438922"/>
              <a:ext cx="6074039" cy="4342072"/>
            </a:xfrm>
            <a:prstGeom prst="rect">
              <a:avLst/>
            </a:prstGeom>
            <a:noFill/>
          </p:spPr>
          <p:txBody>
            <a:bodyPr wrap="square" rtlCol="0">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large sky coverage, </a:t>
              </a:r>
            </a:p>
            <a:p>
              <a:r>
                <a:rPr lang="en-US" sz="2400" dirty="0">
                  <a:latin typeface="CMU Serif" panose="02000603000000000000" pitchFamily="2" charset="0"/>
                  <a:ea typeface="CMU Serif" panose="02000603000000000000" pitchFamily="2" charset="0"/>
                  <a:cs typeface="CMU Serif" panose="02000603000000000000" pitchFamily="2" charset="0"/>
                </a:rPr>
                <a:t>many wavelengths</a:t>
              </a:r>
            </a:p>
          </p:txBody>
        </p:sp>
      </p:grpSp>
      <p:sp>
        <p:nvSpPr>
          <p:cNvPr id="89" name="TextBox 88">
            <a:extLst>
              <a:ext uri="{FF2B5EF4-FFF2-40B4-BE49-F238E27FC236}">
                <a16:creationId xmlns:a16="http://schemas.microsoft.com/office/drawing/2014/main" id="{77DCF5EE-3A22-45F1-A3EF-30DF0AF9C537}"/>
              </a:ext>
            </a:extLst>
          </p:cNvPr>
          <p:cNvSpPr txBox="1"/>
          <p:nvPr/>
        </p:nvSpPr>
        <p:spPr>
          <a:xfrm>
            <a:off x="8517212" y="4417748"/>
            <a:ext cx="10541000" cy="584775"/>
          </a:xfrm>
          <a:prstGeom prst="rect">
            <a:avLst/>
          </a:prstGeom>
          <a:noFill/>
        </p:spPr>
        <p:txBody>
          <a:bodyPr wrap="square">
            <a:spAutoFit/>
          </a:bodyPr>
          <a:lstStyle/>
          <a:p>
            <a:r>
              <a:rPr lang="en-US" sz="3200" dirty="0">
                <a:solidFill>
                  <a:srgbClr val="FFFF00"/>
                </a:solidFill>
                <a:latin typeface="CMU Serif" panose="02000603000000000000" pitchFamily="2" charset="0"/>
                <a:ea typeface="CMU Serif" panose="02000603000000000000" pitchFamily="2" charset="0"/>
                <a:cs typeface="CMU Serif" panose="02000603000000000000" pitchFamily="2" charset="0"/>
              </a:rPr>
              <a:t>LOFAR</a:t>
            </a:r>
            <a:endParaRPr lang="en-US" sz="3200" dirty="0">
              <a:solidFill>
                <a:srgbClr val="FFFF00"/>
              </a:solidFill>
            </a:endParaRPr>
          </a:p>
        </p:txBody>
      </p:sp>
      <p:sp>
        <p:nvSpPr>
          <p:cNvPr id="93" name="TextBox 92">
            <a:extLst>
              <a:ext uri="{FF2B5EF4-FFF2-40B4-BE49-F238E27FC236}">
                <a16:creationId xmlns:a16="http://schemas.microsoft.com/office/drawing/2014/main" id="{0BA6EE3A-86AE-4E60-A306-076E0B59D3A3}"/>
              </a:ext>
            </a:extLst>
          </p:cNvPr>
          <p:cNvSpPr txBox="1"/>
          <p:nvPr/>
        </p:nvSpPr>
        <p:spPr>
          <a:xfrm>
            <a:off x="6589464" y="3946997"/>
            <a:ext cx="5602534"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New radio surveys</a:t>
            </a:r>
          </a:p>
        </p:txBody>
      </p:sp>
      <p:cxnSp>
        <p:nvCxnSpPr>
          <p:cNvPr id="47" name="Straight Connector 46">
            <a:extLst>
              <a:ext uri="{FF2B5EF4-FFF2-40B4-BE49-F238E27FC236}">
                <a16:creationId xmlns:a16="http://schemas.microsoft.com/office/drawing/2014/main" id="{A0D16B83-656D-46CD-A0F5-FC147CD5306A}"/>
              </a:ext>
            </a:extLst>
          </p:cNvPr>
          <p:cNvCxnSpPr>
            <a:cxnSpLocks/>
          </p:cNvCxnSpPr>
          <p:nvPr/>
        </p:nvCxnSpPr>
        <p:spPr>
          <a:xfrm flipH="1">
            <a:off x="6653651" y="4026998"/>
            <a:ext cx="5377649"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A045093-AACB-4D8D-AA82-8A4986C643D1}"/>
              </a:ext>
            </a:extLst>
          </p:cNvPr>
          <p:cNvCxnSpPr>
            <a:cxnSpLocks/>
          </p:cNvCxnSpPr>
          <p:nvPr/>
        </p:nvCxnSpPr>
        <p:spPr>
          <a:xfrm flipH="1">
            <a:off x="189975" y="630019"/>
            <a:ext cx="11876706"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647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1582470" y="71893"/>
            <a:ext cx="12192000" cy="584775"/>
          </a:xfrm>
          <a:prstGeom prst="rect">
            <a:avLst/>
          </a:prstGeom>
          <a:noFill/>
        </p:spPr>
        <p:txBody>
          <a:bodyPr wrap="square">
            <a:spAutoFit/>
          </a:bodyPr>
          <a:lstStyle/>
          <a:p>
            <a:pPr algn="ctr"/>
            <a:r>
              <a:rPr lang="en-US" sz="3200" dirty="0">
                <a:latin typeface="CMU Serif" panose="02000603000000000000" pitchFamily="2" charset="0"/>
                <a:ea typeface="CMU Serif" panose="02000603000000000000" pitchFamily="2" charset="0"/>
                <a:cs typeface="CMU Serif" panose="02000603000000000000" pitchFamily="2" charset="0"/>
              </a:rPr>
              <a:t>The core problem: intrinsic vs Faraday are mixed</a:t>
            </a:r>
          </a:p>
        </p:txBody>
      </p:sp>
      <p:pic>
        <p:nvPicPr>
          <p:cNvPr id="11" name="Picture 10">
            <a:extLst>
              <a:ext uri="{FF2B5EF4-FFF2-40B4-BE49-F238E27FC236}">
                <a16:creationId xmlns:a16="http://schemas.microsoft.com/office/drawing/2014/main" id="{A297EAA5-3306-43D8-8563-E8EAA2636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7018">
            <a:off x="4863059" y="800553"/>
            <a:ext cx="6321626" cy="4691832"/>
          </a:xfrm>
          <a:prstGeom prst="rect">
            <a:avLst/>
          </a:prstGeom>
        </p:spPr>
      </p:pic>
      <p:pic>
        <p:nvPicPr>
          <p:cNvPr id="12" name="Picture 11">
            <a:extLst>
              <a:ext uri="{FF2B5EF4-FFF2-40B4-BE49-F238E27FC236}">
                <a16:creationId xmlns:a16="http://schemas.microsoft.com/office/drawing/2014/main" id="{3A8A1920-3497-4578-B23A-91D59D90A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07049">
            <a:off x="1912176" y="4145670"/>
            <a:ext cx="3355837" cy="1880948"/>
          </a:xfrm>
          <a:prstGeom prst="ellipse">
            <a:avLst/>
          </a:prstGeom>
          <a:ln>
            <a:noFill/>
          </a:ln>
          <a:effectLst>
            <a:softEdge rad="317500"/>
          </a:effectLst>
        </p:spPr>
      </p:pic>
      <p:sp>
        <p:nvSpPr>
          <p:cNvPr id="13" name="TextBox 12">
            <a:extLst>
              <a:ext uri="{FF2B5EF4-FFF2-40B4-BE49-F238E27FC236}">
                <a16:creationId xmlns:a16="http://schemas.microsoft.com/office/drawing/2014/main" id="{04CB1D90-86FF-47F6-8450-53422A1B7169}"/>
              </a:ext>
            </a:extLst>
          </p:cNvPr>
          <p:cNvSpPr txBox="1"/>
          <p:nvPr/>
        </p:nvSpPr>
        <p:spPr>
          <a:xfrm>
            <a:off x="-12154" y="5742392"/>
            <a:ext cx="9637233" cy="1154162"/>
          </a:xfrm>
          <a:prstGeom prst="rect">
            <a:avLst/>
          </a:prstGeom>
          <a:noFill/>
        </p:spPr>
        <p:txBody>
          <a:bodyPr wrap="square">
            <a:spAutoFit/>
          </a:bodyPr>
          <a:lstStyle/>
          <a:p>
            <a:r>
              <a:rPr lang="en-US" sz="2100" dirty="0">
                <a:solidFill>
                  <a:srgbClr val="00B050"/>
                </a:solidFill>
                <a:latin typeface="CMU Serif" panose="02000603000000000000" pitchFamily="2" charset="0"/>
                <a:ea typeface="CMU Serif" panose="02000603000000000000" pitchFamily="2" charset="0"/>
                <a:cs typeface="CMU Serif" panose="02000603000000000000" pitchFamily="2" charset="0"/>
              </a:rPr>
              <a:t>Intrinsic synchrotron screen</a:t>
            </a:r>
          </a:p>
          <a:p>
            <a:r>
              <a:rPr lang="en-US" sz="2400" dirty="0">
                <a:latin typeface="CMU Serif" panose="02000603000000000000" pitchFamily="2" charset="0"/>
                <a:ea typeface="CMU Serif" panose="02000603000000000000" pitchFamily="2" charset="0"/>
                <a:cs typeface="CMU Serif" panose="02000603000000000000" pitchFamily="2" charset="0"/>
              </a:rPr>
              <a:t>(galactic halo; outer parts of the galaxy </a:t>
            </a:r>
          </a:p>
          <a:p>
            <a:r>
              <a:rPr lang="en-US" sz="2400" dirty="0">
                <a:latin typeface="CMU Serif" panose="02000603000000000000" pitchFamily="2" charset="0"/>
                <a:ea typeface="CMU Serif" panose="02000603000000000000" pitchFamily="2" charset="0"/>
                <a:cs typeface="CMU Serif" panose="02000603000000000000" pitchFamily="2" charset="0"/>
              </a:rPr>
              <a:t>where the thermal electron density is low)</a:t>
            </a: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CE2C39A8-24ED-4838-A93B-A28444F99B21}"/>
              </a:ext>
            </a:extLst>
          </p:cNvPr>
          <p:cNvSpPr txBox="1"/>
          <p:nvPr/>
        </p:nvSpPr>
        <p:spPr>
          <a:xfrm>
            <a:off x="6469501" y="5374076"/>
            <a:ext cx="5846284" cy="1261884"/>
          </a:xfrm>
          <a:prstGeom prst="rect">
            <a:avLst/>
          </a:prstGeom>
          <a:noFill/>
        </p:spPr>
        <p:txBody>
          <a:bodyPr wrap="square">
            <a:spAutoFit/>
          </a:bodyPr>
          <a:lstStyle/>
          <a:p>
            <a:r>
              <a:rPr lang="en-US" sz="2800" dirty="0">
                <a:solidFill>
                  <a:srgbClr val="FF0000"/>
                </a:solidFill>
                <a:latin typeface="CMU Serif" panose="02000603000000000000" pitchFamily="2" charset="0"/>
                <a:ea typeface="CMU Serif" panose="02000603000000000000" pitchFamily="2" charset="0"/>
                <a:cs typeface="CMU Serif" panose="02000603000000000000" pitchFamily="2" charset="0"/>
              </a:rPr>
              <a:t>Faraday emitting screen</a:t>
            </a:r>
            <a:r>
              <a:rPr lang="en-US" sz="2800" dirty="0">
                <a:latin typeface="CMU Serif" panose="02000603000000000000" pitchFamily="2" charset="0"/>
                <a:ea typeface="CMU Serif" panose="02000603000000000000" pitchFamily="2" charset="0"/>
                <a:cs typeface="CMU Serif" panose="02000603000000000000" pitchFamily="2" charset="0"/>
              </a:rPr>
              <a:t> </a:t>
            </a:r>
          </a:p>
          <a:p>
            <a:r>
              <a:rPr lang="en-US" sz="2400" dirty="0">
                <a:latin typeface="CMU Serif" panose="02000603000000000000" pitchFamily="2" charset="0"/>
                <a:ea typeface="CMU Serif" panose="02000603000000000000" pitchFamily="2" charset="0"/>
                <a:cs typeface="CMU Serif" panose="02000603000000000000" pitchFamily="2" charset="0"/>
              </a:rPr>
              <a:t>(galaxy disk, ionized part of more dense gas that dominates faraday rotation)</a:t>
            </a:r>
          </a:p>
        </p:txBody>
      </p:sp>
      <p:cxnSp>
        <p:nvCxnSpPr>
          <p:cNvPr id="15" name="Straight Connector 14">
            <a:extLst>
              <a:ext uri="{FF2B5EF4-FFF2-40B4-BE49-F238E27FC236}">
                <a16:creationId xmlns:a16="http://schemas.microsoft.com/office/drawing/2014/main" id="{818329B8-877A-41EC-B23C-D777D2769F33}"/>
              </a:ext>
            </a:extLst>
          </p:cNvPr>
          <p:cNvCxnSpPr>
            <a:cxnSpLocks/>
          </p:cNvCxnSpPr>
          <p:nvPr/>
        </p:nvCxnSpPr>
        <p:spPr>
          <a:xfrm flipH="1">
            <a:off x="4127674" y="815454"/>
            <a:ext cx="5986293" cy="2821861"/>
          </a:xfrm>
          <a:prstGeom prst="line">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83A962-0BAD-4C53-AA0E-984F87D837E1}"/>
              </a:ext>
            </a:extLst>
          </p:cNvPr>
          <p:cNvCxnSpPr>
            <a:cxnSpLocks/>
          </p:cNvCxnSpPr>
          <p:nvPr/>
        </p:nvCxnSpPr>
        <p:spPr>
          <a:xfrm flipH="1" flipV="1">
            <a:off x="3964512" y="3401018"/>
            <a:ext cx="860991" cy="150564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3A03B9-1B18-471C-B6E6-DDC0AB825D77}"/>
              </a:ext>
            </a:extLst>
          </p:cNvPr>
          <p:cNvCxnSpPr>
            <a:cxnSpLocks/>
          </p:cNvCxnSpPr>
          <p:nvPr/>
        </p:nvCxnSpPr>
        <p:spPr>
          <a:xfrm flipH="1" flipV="1">
            <a:off x="1300630" y="3526306"/>
            <a:ext cx="1058645" cy="1845716"/>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63FE96-84A9-413C-A9AA-B3B3402F8CA4}"/>
              </a:ext>
            </a:extLst>
          </p:cNvPr>
          <p:cNvCxnSpPr>
            <a:cxnSpLocks/>
          </p:cNvCxnSpPr>
          <p:nvPr/>
        </p:nvCxnSpPr>
        <p:spPr>
          <a:xfrm flipH="1" flipV="1">
            <a:off x="9741406" y="-83205"/>
            <a:ext cx="860991" cy="150564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53156C-ECB3-40E5-BB4B-B17D2A41B915}"/>
              </a:ext>
            </a:extLst>
          </p:cNvPr>
          <p:cNvCxnSpPr>
            <a:cxnSpLocks/>
          </p:cNvCxnSpPr>
          <p:nvPr/>
        </p:nvCxnSpPr>
        <p:spPr>
          <a:xfrm flipH="1">
            <a:off x="1627471" y="202031"/>
            <a:ext cx="8159655" cy="3860255"/>
          </a:xfrm>
          <a:prstGeom prst="line">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B2A5557-465B-4F22-8D09-BCD1CDCBEA81}"/>
                  </a:ext>
                </a:extLst>
              </p:cNvPr>
              <p:cNvSpPr txBox="1"/>
              <p:nvPr/>
            </p:nvSpPr>
            <p:spPr>
              <a:xfrm>
                <a:off x="6565265" y="1769407"/>
                <a:ext cx="53482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a:latin typeface="Cambria Math" panose="02040503050406030204" pitchFamily="18" charset="0"/>
                            </a:rPr>
                            <m:t>𝐿</m:t>
                          </m:r>
                        </m:e>
                        <m:sub>
                          <m:r>
                            <a:rPr lang="en-US" sz="3200" b="0" i="1" smtClean="0">
                              <a:latin typeface="Cambria Math" panose="02040503050406030204" pitchFamily="18" charset="0"/>
                            </a:rPr>
                            <m:t>𝑠</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0" name="TextBox 19">
                <a:extLst>
                  <a:ext uri="{FF2B5EF4-FFF2-40B4-BE49-F238E27FC236}">
                    <a16:creationId xmlns:a16="http://schemas.microsoft.com/office/drawing/2014/main" id="{2B2A5557-465B-4F22-8D09-BCD1CDCBEA81}"/>
                  </a:ext>
                </a:extLst>
              </p:cNvPr>
              <p:cNvSpPr txBox="1">
                <a:spLocks noRot="1" noChangeAspect="1" noMove="1" noResize="1" noEditPoints="1" noAdjustHandles="1" noChangeArrowheads="1" noChangeShapeType="1" noTextEdit="1"/>
              </p:cNvSpPr>
              <p:nvPr/>
            </p:nvSpPr>
            <p:spPr>
              <a:xfrm>
                <a:off x="6565265" y="1769407"/>
                <a:ext cx="534825"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A8AB9A3-C066-4B68-8D3E-049F459562C1}"/>
                  </a:ext>
                </a:extLst>
              </p:cNvPr>
              <p:cNvSpPr txBox="1"/>
              <p:nvPr/>
            </p:nvSpPr>
            <p:spPr>
              <a:xfrm>
                <a:off x="5271530" y="1588787"/>
                <a:ext cx="552459" cy="539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a:latin typeface="Cambria Math" panose="02040503050406030204" pitchFamily="18" charset="0"/>
                            </a:rPr>
                            <m:t>𝐿</m:t>
                          </m:r>
                        </m:e>
                        <m:sub>
                          <m:r>
                            <a:rPr lang="en-US" sz="3200" b="0" i="1" smtClean="0">
                              <a:latin typeface="Cambria Math" panose="02040503050406030204" pitchFamily="18" charset="0"/>
                            </a:rPr>
                            <m:t>𝑓</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1" name="TextBox 20">
                <a:extLst>
                  <a:ext uri="{FF2B5EF4-FFF2-40B4-BE49-F238E27FC236}">
                    <a16:creationId xmlns:a16="http://schemas.microsoft.com/office/drawing/2014/main" id="{6A8AB9A3-C066-4B68-8D3E-049F459562C1}"/>
                  </a:ext>
                </a:extLst>
              </p:cNvPr>
              <p:cNvSpPr txBox="1">
                <a:spLocks noRot="1" noChangeAspect="1" noMove="1" noResize="1" noEditPoints="1" noAdjustHandles="1" noChangeArrowheads="1" noChangeShapeType="1" noTextEdit="1"/>
              </p:cNvSpPr>
              <p:nvPr/>
            </p:nvSpPr>
            <p:spPr>
              <a:xfrm>
                <a:off x="5271530" y="1588787"/>
                <a:ext cx="552459" cy="539058"/>
              </a:xfrm>
              <a:prstGeom prst="rect">
                <a:avLst/>
              </a:prstGeom>
              <a:blipFill>
                <a:blip r:embed="rId6"/>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B7211006-94E3-4574-84C6-F16021AE6ED7}"/>
              </a:ext>
            </a:extLst>
          </p:cNvPr>
          <p:cNvCxnSpPr>
            <a:cxnSpLocks/>
          </p:cNvCxnSpPr>
          <p:nvPr/>
        </p:nvCxnSpPr>
        <p:spPr>
          <a:xfrm flipH="1" flipV="1">
            <a:off x="11136877" y="2770933"/>
            <a:ext cx="993480" cy="635214"/>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8C96EF-81CD-429C-BF77-E4C8360A137F}"/>
              </a:ext>
            </a:extLst>
          </p:cNvPr>
          <p:cNvCxnSpPr>
            <a:cxnSpLocks/>
          </p:cNvCxnSpPr>
          <p:nvPr/>
        </p:nvCxnSpPr>
        <p:spPr>
          <a:xfrm flipH="1">
            <a:off x="10299075" y="3204528"/>
            <a:ext cx="1483763" cy="69450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600FDD-5615-4180-8746-D7E42D139DAE}"/>
              </a:ext>
            </a:extLst>
          </p:cNvPr>
          <p:cNvCxnSpPr>
            <a:cxnSpLocks/>
          </p:cNvCxnSpPr>
          <p:nvPr/>
        </p:nvCxnSpPr>
        <p:spPr>
          <a:xfrm flipH="1" flipV="1">
            <a:off x="7212181" y="4418336"/>
            <a:ext cx="1210926" cy="774245"/>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089CEA-9397-4379-A791-F69741DFD6C9}"/>
              </a:ext>
            </a:extLst>
          </p:cNvPr>
          <p:cNvCxnSpPr>
            <a:cxnSpLocks/>
          </p:cNvCxnSpPr>
          <p:nvPr/>
        </p:nvCxnSpPr>
        <p:spPr>
          <a:xfrm flipV="1">
            <a:off x="8041241" y="4238895"/>
            <a:ext cx="1535448" cy="68945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5BAB0B2-B979-405F-92D3-98DB5221D146}"/>
                  </a:ext>
                </a:extLst>
              </p:cNvPr>
              <p:cNvSpPr txBox="1"/>
              <p:nvPr/>
            </p:nvSpPr>
            <p:spPr>
              <a:xfrm>
                <a:off x="9791865" y="3812761"/>
                <a:ext cx="3670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6" name="TextBox 25">
                <a:extLst>
                  <a:ext uri="{FF2B5EF4-FFF2-40B4-BE49-F238E27FC236}">
                    <a16:creationId xmlns:a16="http://schemas.microsoft.com/office/drawing/2014/main" id="{75BAB0B2-B979-405F-92D3-98DB5221D146}"/>
                  </a:ext>
                </a:extLst>
              </p:cNvPr>
              <p:cNvSpPr txBox="1">
                <a:spLocks noRot="1" noChangeAspect="1" noMove="1" noResize="1" noEditPoints="1" noAdjustHandles="1" noChangeArrowheads="1" noChangeShapeType="1" noTextEdit="1"/>
              </p:cNvSpPr>
              <p:nvPr/>
            </p:nvSpPr>
            <p:spPr>
              <a:xfrm>
                <a:off x="9791865" y="3812761"/>
                <a:ext cx="367087" cy="492443"/>
              </a:xfrm>
              <a:prstGeom prst="rect">
                <a:avLst/>
              </a:prstGeom>
              <a:blipFill>
                <a:blip r:embed="rId7"/>
                <a:stretch>
                  <a:fillRect/>
                </a:stretch>
              </a:blipFill>
            </p:spPr>
            <p:txBody>
              <a:bodyPr/>
              <a:lstStyle/>
              <a:p>
                <a:r>
                  <a:rPr lang="en-US">
                    <a:noFill/>
                  </a:rPr>
                  <a:t> </a:t>
                </a:r>
              </a:p>
            </p:txBody>
          </p:sp>
        </mc:Fallback>
      </mc:AlternateContent>
      <p:sp>
        <p:nvSpPr>
          <p:cNvPr id="27" name="Rectangle 89">
            <a:extLst>
              <a:ext uri="{FF2B5EF4-FFF2-40B4-BE49-F238E27FC236}">
                <a16:creationId xmlns:a16="http://schemas.microsoft.com/office/drawing/2014/main" id="{6160B670-FDFF-4AD1-A3EC-E07C79011CEF}"/>
              </a:ext>
            </a:extLst>
          </p:cNvPr>
          <p:cNvSpPr/>
          <p:nvPr/>
        </p:nvSpPr>
        <p:spPr>
          <a:xfrm rot="19532960">
            <a:off x="5093046" y="3672921"/>
            <a:ext cx="959322" cy="1667810"/>
          </a:xfrm>
          <a:custGeom>
            <a:avLst/>
            <a:gdLst>
              <a:gd name="connsiteX0" fmla="*/ 0 w 812772"/>
              <a:gd name="connsiteY0" fmla="*/ 0 h 590614"/>
              <a:gd name="connsiteX1" fmla="*/ 812772 w 812772"/>
              <a:gd name="connsiteY1" fmla="*/ 0 h 590614"/>
              <a:gd name="connsiteX2" fmla="*/ 812772 w 812772"/>
              <a:gd name="connsiteY2" fmla="*/ 590614 h 590614"/>
              <a:gd name="connsiteX3" fmla="*/ 0 w 812772"/>
              <a:gd name="connsiteY3" fmla="*/ 590614 h 590614"/>
              <a:gd name="connsiteX4" fmla="*/ 0 w 812772"/>
              <a:gd name="connsiteY4" fmla="*/ 0 h 590614"/>
              <a:gd name="connsiteX0" fmla="*/ 0 w 942880"/>
              <a:gd name="connsiteY0" fmla="*/ 0 h 740370"/>
              <a:gd name="connsiteX1" fmla="*/ 942880 w 942880"/>
              <a:gd name="connsiteY1" fmla="*/ 149756 h 740370"/>
              <a:gd name="connsiteX2" fmla="*/ 942880 w 942880"/>
              <a:gd name="connsiteY2" fmla="*/ 740370 h 740370"/>
              <a:gd name="connsiteX3" fmla="*/ 130108 w 942880"/>
              <a:gd name="connsiteY3" fmla="*/ 740370 h 740370"/>
              <a:gd name="connsiteX4" fmla="*/ 0 w 942880"/>
              <a:gd name="connsiteY4" fmla="*/ 0 h 740370"/>
              <a:gd name="connsiteX0" fmla="*/ 0 w 942880"/>
              <a:gd name="connsiteY0" fmla="*/ 0 h 928668"/>
              <a:gd name="connsiteX1" fmla="*/ 942880 w 942880"/>
              <a:gd name="connsiteY1" fmla="*/ 149756 h 928668"/>
              <a:gd name="connsiteX2" fmla="*/ 942880 w 942880"/>
              <a:gd name="connsiteY2" fmla="*/ 740370 h 928668"/>
              <a:gd name="connsiteX3" fmla="*/ 383654 w 942880"/>
              <a:gd name="connsiteY3" fmla="*/ 928668 h 928668"/>
              <a:gd name="connsiteX4" fmla="*/ 0 w 942880"/>
              <a:gd name="connsiteY4" fmla="*/ 0 h 928668"/>
              <a:gd name="connsiteX0" fmla="*/ 0 w 1343880"/>
              <a:gd name="connsiteY0" fmla="*/ 0 h 1034920"/>
              <a:gd name="connsiteX1" fmla="*/ 942880 w 1343880"/>
              <a:gd name="connsiteY1" fmla="*/ 149756 h 1034920"/>
              <a:gd name="connsiteX2" fmla="*/ 1343880 w 1343880"/>
              <a:gd name="connsiteY2" fmla="*/ 1034920 h 1034920"/>
              <a:gd name="connsiteX3" fmla="*/ 383654 w 1343880"/>
              <a:gd name="connsiteY3" fmla="*/ 928668 h 1034920"/>
              <a:gd name="connsiteX4" fmla="*/ 0 w 1343880"/>
              <a:gd name="connsiteY4" fmla="*/ 0 h 1034920"/>
              <a:gd name="connsiteX0" fmla="*/ 0 w 1343880"/>
              <a:gd name="connsiteY0" fmla="*/ 0 h 1034920"/>
              <a:gd name="connsiteX1" fmla="*/ 960878 w 1343880"/>
              <a:gd name="connsiteY1" fmla="*/ 140323 h 1034920"/>
              <a:gd name="connsiteX2" fmla="*/ 1343880 w 1343880"/>
              <a:gd name="connsiteY2" fmla="*/ 1034920 h 1034920"/>
              <a:gd name="connsiteX3" fmla="*/ 383654 w 1343880"/>
              <a:gd name="connsiteY3" fmla="*/ 928668 h 1034920"/>
              <a:gd name="connsiteX4" fmla="*/ 0 w 1343880"/>
              <a:gd name="connsiteY4" fmla="*/ 0 h 1034920"/>
              <a:gd name="connsiteX0" fmla="*/ 0 w 1346208"/>
              <a:gd name="connsiteY0" fmla="*/ 0 h 1022946"/>
              <a:gd name="connsiteX1" fmla="*/ 963206 w 1346208"/>
              <a:gd name="connsiteY1" fmla="*/ 128349 h 1022946"/>
              <a:gd name="connsiteX2" fmla="*/ 1346208 w 1346208"/>
              <a:gd name="connsiteY2" fmla="*/ 1022946 h 1022946"/>
              <a:gd name="connsiteX3" fmla="*/ 385982 w 1346208"/>
              <a:gd name="connsiteY3" fmla="*/ 916694 h 1022946"/>
              <a:gd name="connsiteX4" fmla="*/ 0 w 1346208"/>
              <a:gd name="connsiteY4" fmla="*/ 0 h 1022946"/>
              <a:gd name="connsiteX0" fmla="*/ 0 w 1346208"/>
              <a:gd name="connsiteY0" fmla="*/ 324641 h 1347587"/>
              <a:gd name="connsiteX1" fmla="*/ 805768 w 1346208"/>
              <a:gd name="connsiteY1" fmla="*/ 0 h 1347587"/>
              <a:gd name="connsiteX2" fmla="*/ 1346208 w 1346208"/>
              <a:gd name="connsiteY2" fmla="*/ 1347587 h 1347587"/>
              <a:gd name="connsiteX3" fmla="*/ 385982 w 1346208"/>
              <a:gd name="connsiteY3" fmla="*/ 1241335 h 1347587"/>
              <a:gd name="connsiteX4" fmla="*/ 0 w 1346208"/>
              <a:gd name="connsiteY4" fmla="*/ 324641 h 1347587"/>
              <a:gd name="connsiteX0" fmla="*/ 0 w 1161591"/>
              <a:gd name="connsiteY0" fmla="*/ 324641 h 1241335"/>
              <a:gd name="connsiteX1" fmla="*/ 805768 w 1161591"/>
              <a:gd name="connsiteY1" fmla="*/ 0 h 1241335"/>
              <a:gd name="connsiteX2" fmla="*/ 1161591 w 1161591"/>
              <a:gd name="connsiteY2" fmla="*/ 925235 h 1241335"/>
              <a:gd name="connsiteX3" fmla="*/ 385982 w 1161591"/>
              <a:gd name="connsiteY3" fmla="*/ 1241335 h 1241335"/>
              <a:gd name="connsiteX4" fmla="*/ 0 w 1161591"/>
              <a:gd name="connsiteY4" fmla="*/ 324641 h 1241335"/>
              <a:gd name="connsiteX0" fmla="*/ 0 w 1161591"/>
              <a:gd name="connsiteY0" fmla="*/ 324641 h 1662421"/>
              <a:gd name="connsiteX1" fmla="*/ 805768 w 1161591"/>
              <a:gd name="connsiteY1" fmla="*/ 0 h 1662421"/>
              <a:gd name="connsiteX2" fmla="*/ 1161591 w 1161591"/>
              <a:gd name="connsiteY2" fmla="*/ 925235 h 1662421"/>
              <a:gd name="connsiteX3" fmla="*/ 528343 w 1161591"/>
              <a:gd name="connsiteY3" fmla="*/ 1662421 h 1662421"/>
              <a:gd name="connsiteX4" fmla="*/ 0 w 1161591"/>
              <a:gd name="connsiteY4" fmla="*/ 324641 h 1662421"/>
              <a:gd name="connsiteX0" fmla="*/ 0 w 1150461"/>
              <a:gd name="connsiteY0" fmla="*/ 324641 h 1662421"/>
              <a:gd name="connsiteX1" fmla="*/ 805768 w 1150461"/>
              <a:gd name="connsiteY1" fmla="*/ 0 h 1662421"/>
              <a:gd name="connsiteX2" fmla="*/ 1150461 w 1150461"/>
              <a:gd name="connsiteY2" fmla="*/ 914519 h 1662421"/>
              <a:gd name="connsiteX3" fmla="*/ 528343 w 1150461"/>
              <a:gd name="connsiteY3" fmla="*/ 1662421 h 1662421"/>
              <a:gd name="connsiteX4" fmla="*/ 0 w 1150461"/>
              <a:gd name="connsiteY4" fmla="*/ 324641 h 1662421"/>
              <a:gd name="connsiteX0" fmla="*/ 0 w 941246"/>
              <a:gd name="connsiteY0" fmla="*/ 751546 h 1662421"/>
              <a:gd name="connsiteX1" fmla="*/ 596553 w 941246"/>
              <a:gd name="connsiteY1" fmla="*/ 0 h 1662421"/>
              <a:gd name="connsiteX2" fmla="*/ 941246 w 941246"/>
              <a:gd name="connsiteY2" fmla="*/ 914519 h 1662421"/>
              <a:gd name="connsiteX3" fmla="*/ 319128 w 941246"/>
              <a:gd name="connsiteY3" fmla="*/ 1662421 h 1662421"/>
              <a:gd name="connsiteX4" fmla="*/ 0 w 941246"/>
              <a:gd name="connsiteY4" fmla="*/ 751546 h 1662421"/>
              <a:gd name="connsiteX0" fmla="*/ 0 w 947651"/>
              <a:gd name="connsiteY0" fmla="*/ 756393 h 1662421"/>
              <a:gd name="connsiteX1" fmla="*/ 602958 w 947651"/>
              <a:gd name="connsiteY1" fmla="*/ 0 h 1662421"/>
              <a:gd name="connsiteX2" fmla="*/ 947651 w 947651"/>
              <a:gd name="connsiteY2" fmla="*/ 914519 h 1662421"/>
              <a:gd name="connsiteX3" fmla="*/ 325533 w 947651"/>
              <a:gd name="connsiteY3" fmla="*/ 1662421 h 1662421"/>
              <a:gd name="connsiteX4" fmla="*/ 0 w 947651"/>
              <a:gd name="connsiteY4" fmla="*/ 756393 h 1662421"/>
              <a:gd name="connsiteX0" fmla="*/ 0 w 959322"/>
              <a:gd name="connsiteY0" fmla="*/ 759937 h 1662421"/>
              <a:gd name="connsiteX1" fmla="*/ 614629 w 959322"/>
              <a:gd name="connsiteY1" fmla="*/ 0 h 1662421"/>
              <a:gd name="connsiteX2" fmla="*/ 959322 w 959322"/>
              <a:gd name="connsiteY2" fmla="*/ 914519 h 1662421"/>
              <a:gd name="connsiteX3" fmla="*/ 337204 w 959322"/>
              <a:gd name="connsiteY3" fmla="*/ 1662421 h 1662421"/>
              <a:gd name="connsiteX4" fmla="*/ 0 w 959322"/>
              <a:gd name="connsiteY4" fmla="*/ 759937 h 1662421"/>
              <a:gd name="connsiteX0" fmla="*/ 0 w 959322"/>
              <a:gd name="connsiteY0" fmla="*/ 759937 h 1667810"/>
              <a:gd name="connsiteX1" fmla="*/ 614629 w 959322"/>
              <a:gd name="connsiteY1" fmla="*/ 0 h 1667810"/>
              <a:gd name="connsiteX2" fmla="*/ 959322 w 959322"/>
              <a:gd name="connsiteY2" fmla="*/ 914519 h 1667810"/>
              <a:gd name="connsiteX3" fmla="*/ 345058 w 959322"/>
              <a:gd name="connsiteY3" fmla="*/ 1667810 h 1667810"/>
              <a:gd name="connsiteX4" fmla="*/ 0 w 959322"/>
              <a:gd name="connsiteY4" fmla="*/ 759937 h 1667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22" h="1667810">
                <a:moveTo>
                  <a:pt x="0" y="759937"/>
                </a:moveTo>
                <a:lnTo>
                  <a:pt x="614629" y="0"/>
                </a:lnTo>
                <a:lnTo>
                  <a:pt x="959322" y="914519"/>
                </a:lnTo>
                <a:lnTo>
                  <a:pt x="345058" y="1667810"/>
                </a:lnTo>
                <a:lnTo>
                  <a:pt x="0" y="759937"/>
                </a:lnTo>
                <a:close/>
              </a:path>
            </a:pathLst>
          </a:custGeom>
          <a:blipFill dpi="0" rotWithShape="1">
            <a:blip r:embed="rId8">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cxnSp>
        <p:nvCxnSpPr>
          <p:cNvPr id="28" name="Straight Connector 27">
            <a:extLst>
              <a:ext uri="{FF2B5EF4-FFF2-40B4-BE49-F238E27FC236}">
                <a16:creationId xmlns:a16="http://schemas.microsoft.com/office/drawing/2014/main" id="{75FB905C-D981-42D4-A5E0-66EF5626226E}"/>
              </a:ext>
            </a:extLst>
          </p:cNvPr>
          <p:cNvCxnSpPr>
            <a:cxnSpLocks/>
          </p:cNvCxnSpPr>
          <p:nvPr/>
        </p:nvCxnSpPr>
        <p:spPr>
          <a:xfrm flipV="1">
            <a:off x="3615592" y="5366031"/>
            <a:ext cx="1419575" cy="637422"/>
          </a:xfrm>
          <a:prstGeom prst="line">
            <a:avLst/>
          </a:prstGeom>
          <a:ln w="127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059F6E3-5917-4DC3-8C4A-EB081CC802FF}"/>
                  </a:ext>
                </a:extLst>
              </p:cNvPr>
              <p:cNvSpPr txBox="1"/>
              <p:nvPr/>
            </p:nvSpPr>
            <p:spPr>
              <a:xfrm>
                <a:off x="4026644" y="5714983"/>
                <a:ext cx="3462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9" name="TextBox 28">
                <a:extLst>
                  <a:ext uri="{FF2B5EF4-FFF2-40B4-BE49-F238E27FC236}">
                    <a16:creationId xmlns:a16="http://schemas.microsoft.com/office/drawing/2014/main" id="{D059F6E3-5917-4DC3-8C4A-EB081CC802FF}"/>
                  </a:ext>
                </a:extLst>
              </p:cNvPr>
              <p:cNvSpPr txBox="1">
                <a:spLocks noRot="1" noChangeAspect="1" noMove="1" noResize="1" noEditPoints="1" noAdjustHandles="1" noChangeArrowheads="1" noChangeShapeType="1" noTextEdit="1"/>
              </p:cNvSpPr>
              <p:nvPr/>
            </p:nvSpPr>
            <p:spPr>
              <a:xfrm>
                <a:off x="4026644" y="5714983"/>
                <a:ext cx="346249" cy="492443"/>
              </a:xfrm>
              <a:prstGeom prst="rect">
                <a:avLst/>
              </a:prstGeom>
              <a:blipFill>
                <a:blip r:embed="rId9"/>
                <a:stretch>
                  <a:fillRect/>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C21A2B2B-D01E-4177-A67F-7538C1D5CFEE}"/>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214801" y="1203106"/>
            <a:ext cx="988734" cy="601530"/>
          </a:xfrm>
          <a:prstGeom prst="rect">
            <a:avLst/>
          </a:prstGeom>
          <a:scene3d>
            <a:camera prst="isometricOffAxis2Left"/>
            <a:lightRig rig="threePt" dir="t"/>
          </a:scene3d>
        </p:spPr>
      </p:pic>
      <p:cxnSp>
        <p:nvCxnSpPr>
          <p:cNvPr id="31" name="Straight Connector 30">
            <a:extLst>
              <a:ext uri="{FF2B5EF4-FFF2-40B4-BE49-F238E27FC236}">
                <a16:creationId xmlns:a16="http://schemas.microsoft.com/office/drawing/2014/main" id="{29F63387-902C-419A-89D5-77B9562831BE}"/>
              </a:ext>
            </a:extLst>
          </p:cNvPr>
          <p:cNvCxnSpPr>
            <a:cxnSpLocks/>
          </p:cNvCxnSpPr>
          <p:nvPr/>
        </p:nvCxnSpPr>
        <p:spPr>
          <a:xfrm flipH="1">
            <a:off x="10748836" y="1757925"/>
            <a:ext cx="633102" cy="299357"/>
          </a:xfrm>
          <a:prstGeom prst="line">
            <a:avLst/>
          </a:prstGeom>
          <a:ln w="12700">
            <a:solidFill>
              <a:schemeClr val="tx1"/>
            </a:solidFill>
            <a:prstDash val="sysDash"/>
            <a:headEnd type="stealth" w="med" len="lg"/>
            <a:tailEnd type="none" w="lg"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61F660D-387C-46CC-9239-47BF68A4E5E3}"/>
              </a:ext>
            </a:extLst>
          </p:cNvPr>
          <p:cNvGrpSpPr/>
          <p:nvPr/>
        </p:nvGrpSpPr>
        <p:grpSpPr>
          <a:xfrm>
            <a:off x="700260" y="2137438"/>
            <a:ext cx="4406883" cy="1093368"/>
            <a:chOff x="626914" y="274693"/>
            <a:chExt cx="4406883" cy="1093368"/>
          </a:xfrm>
        </p:grpSpPr>
        <p:cxnSp>
          <p:nvCxnSpPr>
            <p:cNvPr id="43" name="Straight Connector 42">
              <a:extLst>
                <a:ext uri="{FF2B5EF4-FFF2-40B4-BE49-F238E27FC236}">
                  <a16:creationId xmlns:a16="http://schemas.microsoft.com/office/drawing/2014/main" id="{0F53B39F-91C6-4650-A7F2-5AB54EF2B23F}"/>
                </a:ext>
              </a:extLst>
            </p:cNvPr>
            <p:cNvCxnSpPr>
              <a:cxnSpLocks/>
            </p:cNvCxnSpPr>
            <p:nvPr/>
          </p:nvCxnSpPr>
          <p:spPr>
            <a:xfrm flipH="1">
              <a:off x="725015" y="1071393"/>
              <a:ext cx="622541" cy="0"/>
            </a:xfrm>
            <a:prstGeom prst="line">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41A576-EBBB-4C01-A911-486475BE966C}"/>
                </a:ext>
              </a:extLst>
            </p:cNvPr>
            <p:cNvSpPr txBox="1"/>
            <p:nvPr/>
          </p:nvSpPr>
          <p:spPr>
            <a:xfrm>
              <a:off x="1604797" y="844841"/>
              <a:ext cx="3429000" cy="523220"/>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LOS</a:t>
              </a:r>
            </a:p>
          </p:txBody>
        </p:sp>
        <p:pic>
          <p:nvPicPr>
            <p:cNvPr id="45" name="Picture 44">
              <a:extLst>
                <a:ext uri="{FF2B5EF4-FFF2-40B4-BE49-F238E27FC236}">
                  <a16:creationId xmlns:a16="http://schemas.microsoft.com/office/drawing/2014/main" id="{7CE9AB22-25A3-4B66-9236-A93EC6696D0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6914" y="274693"/>
              <a:ext cx="809265" cy="492343"/>
            </a:xfrm>
            <a:prstGeom prst="rect">
              <a:avLst/>
            </a:prstGeom>
          </p:spPr>
        </p:pic>
        <p:sp>
          <p:nvSpPr>
            <p:cNvPr id="46" name="TextBox 45">
              <a:extLst>
                <a:ext uri="{FF2B5EF4-FFF2-40B4-BE49-F238E27FC236}">
                  <a16:creationId xmlns:a16="http://schemas.microsoft.com/office/drawing/2014/main" id="{5A7F3291-A542-4A7D-A402-2D0731354D7C}"/>
                </a:ext>
              </a:extLst>
            </p:cNvPr>
            <p:cNvSpPr txBox="1"/>
            <p:nvPr/>
          </p:nvSpPr>
          <p:spPr>
            <a:xfrm>
              <a:off x="1599341" y="343120"/>
              <a:ext cx="3429000" cy="523220"/>
            </a:xfrm>
            <a:prstGeom prst="rect">
              <a:avLst/>
            </a:prstGeom>
            <a:noFill/>
          </p:spPr>
          <p:txBody>
            <a:bodyPr wrap="square">
              <a:spAutoFit/>
            </a:bodyPr>
            <a:lstStyle/>
            <a:p>
              <a:r>
                <a:rPr lang="en-US" sz="2800" dirty="0">
                  <a:solidFill>
                    <a:srgbClr val="0070C0"/>
                  </a:solidFill>
                  <a:latin typeface="CMU Serif" panose="02000603000000000000" pitchFamily="2" charset="0"/>
                  <a:ea typeface="CMU Serif" panose="02000603000000000000" pitchFamily="2" charset="0"/>
                  <a:cs typeface="CMU Serif" panose="02000603000000000000" pitchFamily="2" charset="0"/>
                </a:rPr>
                <a:t>observer</a:t>
              </a:r>
            </a:p>
          </p:txBody>
        </p:sp>
      </p:grpSp>
      <p:sp>
        <p:nvSpPr>
          <p:cNvPr id="33" name="TextBox 32">
            <a:extLst>
              <a:ext uri="{FF2B5EF4-FFF2-40B4-BE49-F238E27FC236}">
                <a16:creationId xmlns:a16="http://schemas.microsoft.com/office/drawing/2014/main" id="{21B8719A-0082-4F2D-8D84-461CD8E8D410}"/>
              </a:ext>
            </a:extLst>
          </p:cNvPr>
          <p:cNvSpPr txBox="1"/>
          <p:nvPr/>
        </p:nvSpPr>
        <p:spPr>
          <a:xfrm rot="20103710">
            <a:off x="8223549" y="3565894"/>
            <a:ext cx="7872255"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Separated Screens Geometry </a:t>
            </a:r>
          </a:p>
        </p:txBody>
      </p:sp>
      <p:cxnSp>
        <p:nvCxnSpPr>
          <p:cNvPr id="34" name="Straight Arrow Connector 33">
            <a:extLst>
              <a:ext uri="{FF2B5EF4-FFF2-40B4-BE49-F238E27FC236}">
                <a16:creationId xmlns:a16="http://schemas.microsoft.com/office/drawing/2014/main" id="{B01F1B34-1EBF-4ED7-8A5B-12F7D9A59314}"/>
              </a:ext>
            </a:extLst>
          </p:cNvPr>
          <p:cNvCxnSpPr/>
          <p:nvPr/>
        </p:nvCxnSpPr>
        <p:spPr>
          <a:xfrm flipH="1">
            <a:off x="5516886" y="4058982"/>
            <a:ext cx="102640" cy="913236"/>
          </a:xfrm>
          <a:prstGeom prst="straightConnector1">
            <a:avLst/>
          </a:prstGeom>
          <a:ln w="254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E6F1DF64-1766-4840-BFF2-5B4A425C7A0A}"/>
              </a:ext>
            </a:extLst>
          </p:cNvPr>
          <p:cNvSpPr/>
          <p:nvPr/>
        </p:nvSpPr>
        <p:spPr>
          <a:xfrm rot="16200000">
            <a:off x="1329444" y="4087765"/>
            <a:ext cx="1174095" cy="3209813"/>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36" name="Arc 35">
            <a:extLst>
              <a:ext uri="{FF2B5EF4-FFF2-40B4-BE49-F238E27FC236}">
                <a16:creationId xmlns:a16="http://schemas.microsoft.com/office/drawing/2014/main" id="{4A20F849-AFA0-4395-BD12-9B107EE571AC}"/>
              </a:ext>
            </a:extLst>
          </p:cNvPr>
          <p:cNvSpPr/>
          <p:nvPr/>
        </p:nvSpPr>
        <p:spPr>
          <a:xfrm rot="14638761">
            <a:off x="6768292" y="4439990"/>
            <a:ext cx="1174095" cy="1240948"/>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37" name="Rectangle 36">
            <a:extLst>
              <a:ext uri="{FF2B5EF4-FFF2-40B4-BE49-F238E27FC236}">
                <a16:creationId xmlns:a16="http://schemas.microsoft.com/office/drawing/2014/main" id="{B22588C5-0D6F-4416-885B-CB8D13D2A8A8}"/>
              </a:ext>
            </a:extLst>
          </p:cNvPr>
          <p:cNvSpPr/>
          <p:nvPr/>
        </p:nvSpPr>
        <p:spPr>
          <a:xfrm rot="20087195">
            <a:off x="7084940" y="2039608"/>
            <a:ext cx="1280458" cy="497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cxnSp>
        <p:nvCxnSpPr>
          <p:cNvPr id="38" name="Straight Connector 37">
            <a:extLst>
              <a:ext uri="{FF2B5EF4-FFF2-40B4-BE49-F238E27FC236}">
                <a16:creationId xmlns:a16="http://schemas.microsoft.com/office/drawing/2014/main" id="{2A827F47-8C5A-44A4-9F07-363634817F00}"/>
              </a:ext>
            </a:extLst>
          </p:cNvPr>
          <p:cNvCxnSpPr>
            <a:cxnSpLocks/>
          </p:cNvCxnSpPr>
          <p:nvPr/>
        </p:nvCxnSpPr>
        <p:spPr>
          <a:xfrm flipH="1">
            <a:off x="7702304" y="2087457"/>
            <a:ext cx="755743" cy="30961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E7807D-7525-416B-8632-77F32F5392AB}"/>
              </a:ext>
            </a:extLst>
          </p:cNvPr>
          <p:cNvCxnSpPr>
            <a:cxnSpLocks/>
          </p:cNvCxnSpPr>
          <p:nvPr/>
        </p:nvCxnSpPr>
        <p:spPr>
          <a:xfrm>
            <a:off x="7396421" y="1611133"/>
            <a:ext cx="317441" cy="794771"/>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2F0981A-DB27-49DF-A45D-56ED3C4C7F52}"/>
              </a:ext>
            </a:extLst>
          </p:cNvPr>
          <p:cNvSpPr/>
          <p:nvPr/>
        </p:nvSpPr>
        <p:spPr>
          <a:xfrm rot="20298848">
            <a:off x="7680027" y="2237083"/>
            <a:ext cx="131692" cy="1353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16F126-A711-4CF0-B3E2-DBA59693D742}"/>
                  </a:ext>
                </a:extLst>
              </p:cNvPr>
              <p:cNvSpPr txBox="1"/>
              <p:nvPr/>
            </p:nvSpPr>
            <p:spPr>
              <a:xfrm rot="20170074">
                <a:off x="8199776" y="1566498"/>
                <a:ext cx="5709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𝑥</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41" name="TextBox 40">
                <a:extLst>
                  <a:ext uri="{FF2B5EF4-FFF2-40B4-BE49-F238E27FC236}">
                    <a16:creationId xmlns:a16="http://schemas.microsoft.com/office/drawing/2014/main" id="{2716F126-A711-4CF0-B3E2-DBA59693D742}"/>
                  </a:ext>
                </a:extLst>
              </p:cNvPr>
              <p:cNvSpPr txBox="1">
                <a:spLocks noRot="1" noChangeAspect="1" noMove="1" noResize="1" noEditPoints="1" noAdjustHandles="1" noChangeArrowheads="1" noChangeShapeType="1" noTextEdit="1"/>
              </p:cNvSpPr>
              <p:nvPr/>
            </p:nvSpPr>
            <p:spPr>
              <a:xfrm rot="20170074">
                <a:off x="8199776" y="1566498"/>
                <a:ext cx="570926" cy="4924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7142208-2402-44A6-B71C-F47C00A7427E}"/>
                  </a:ext>
                </a:extLst>
              </p:cNvPr>
              <p:cNvSpPr txBox="1"/>
              <p:nvPr/>
            </p:nvSpPr>
            <p:spPr>
              <a:xfrm rot="20136257">
                <a:off x="7395025" y="1299797"/>
                <a:ext cx="583044" cy="531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𝑦</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42" name="TextBox 41">
                <a:extLst>
                  <a:ext uri="{FF2B5EF4-FFF2-40B4-BE49-F238E27FC236}">
                    <a16:creationId xmlns:a16="http://schemas.microsoft.com/office/drawing/2014/main" id="{87142208-2402-44A6-B71C-F47C00A7427E}"/>
                  </a:ext>
                </a:extLst>
              </p:cNvPr>
              <p:cNvSpPr txBox="1">
                <a:spLocks noRot="1" noChangeAspect="1" noMove="1" noResize="1" noEditPoints="1" noAdjustHandles="1" noChangeArrowheads="1" noChangeShapeType="1" noTextEdit="1"/>
              </p:cNvSpPr>
              <p:nvPr/>
            </p:nvSpPr>
            <p:spPr>
              <a:xfrm rot="20136257">
                <a:off x="7395025" y="1299797"/>
                <a:ext cx="583044" cy="531299"/>
              </a:xfrm>
              <a:prstGeom prst="rect">
                <a:avLst/>
              </a:prstGeom>
              <a:blipFill>
                <a:blip r:embed="rId12"/>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CE145F14-00C2-4F90-BD51-FDBB42810C8B}"/>
              </a:ext>
            </a:extLst>
          </p:cNvPr>
          <p:cNvSpPr txBox="1"/>
          <p:nvPr/>
        </p:nvSpPr>
        <p:spPr>
          <a:xfrm>
            <a:off x="102377" y="639233"/>
            <a:ext cx="6114986" cy="1384995"/>
          </a:xfrm>
          <a:prstGeom prst="rect">
            <a:avLst/>
          </a:prstGeom>
          <a:noFill/>
        </p:spPr>
        <p:txBody>
          <a:bodyPr wrap="square">
            <a:spAutoFit/>
          </a:bodyPr>
          <a:lstStyle/>
          <a:p>
            <a:r>
              <a:rPr lang="en-US" altLang="en-US" sz="3200" dirty="0">
                <a:latin typeface="CMU Serif" panose="02000603000000000000" pitchFamily="2" charset="0"/>
                <a:ea typeface="CMU Serif" panose="02000603000000000000" pitchFamily="2" charset="0"/>
                <a:cs typeface="CMU Serif" panose="02000603000000000000" pitchFamily="2" charset="0"/>
              </a:rPr>
              <a:t>T</a:t>
            </a:r>
            <a:r>
              <a:rPr kumimoji="0" lang="en-US" altLang="en-US" sz="3200" i="0" u="none" strike="noStrike" cap="none" normalizeH="0" baseline="0" dirty="0">
                <a:ln>
                  <a:noFill/>
                </a:ln>
                <a:solidFill>
                  <a:schemeClr val="tx1"/>
                </a:solidFill>
                <a:effectLst/>
                <a:latin typeface="CMU Serif" panose="02000603000000000000" pitchFamily="2" charset="0"/>
                <a:ea typeface="CMU Serif" panose="02000603000000000000" pitchFamily="2" charset="0"/>
                <a:cs typeface="CMU Serif" panose="02000603000000000000" pitchFamily="2" charset="0"/>
              </a:rPr>
              <a:t>wo sources of fluctuations:</a:t>
            </a:r>
            <a:br>
              <a:rPr kumimoji="0" lang="en-US" altLang="en-US" sz="2800" i="0" u="none" strike="noStrike" cap="none" normalizeH="0" baseline="0" dirty="0">
                <a:ln>
                  <a:noFill/>
                </a:ln>
                <a:solidFill>
                  <a:schemeClr val="tx1"/>
                </a:solidFill>
                <a:effectLst/>
                <a:latin typeface="CMU Serif" panose="02000603000000000000" pitchFamily="2" charset="0"/>
                <a:ea typeface="CMU Serif" panose="02000603000000000000" pitchFamily="2" charset="0"/>
                <a:cs typeface="CMU Serif" panose="02000603000000000000" pitchFamily="2" charset="0"/>
              </a:rPr>
            </a:br>
            <a:r>
              <a:rPr kumimoji="0" lang="en-US" altLang="en-US" sz="2600" i="0" u="none" strike="noStrike" cap="none" normalizeH="0" baseline="0" dirty="0">
                <a:ln>
                  <a:noFill/>
                </a:ln>
                <a:solidFill>
                  <a:srgbClr val="00B050"/>
                </a:solidFill>
                <a:effectLst/>
                <a:latin typeface="CMU Serif" panose="02000603000000000000" pitchFamily="2" charset="0"/>
                <a:ea typeface="CMU Serif" panose="02000603000000000000" pitchFamily="2" charset="0"/>
                <a:cs typeface="CMU Serif" panose="02000603000000000000" pitchFamily="2" charset="0"/>
              </a:rPr>
              <a:t>(</a:t>
            </a:r>
            <a:r>
              <a:rPr kumimoji="0" lang="en-US" altLang="en-US" sz="2600" i="0" u="none" strike="noStrike" cap="none" normalizeH="0" baseline="0" dirty="0" err="1">
                <a:ln>
                  <a:noFill/>
                </a:ln>
                <a:solidFill>
                  <a:srgbClr val="00B050"/>
                </a:solidFill>
                <a:effectLst/>
                <a:latin typeface="CMU Serif" panose="02000603000000000000" pitchFamily="2" charset="0"/>
                <a:ea typeface="CMU Serif" panose="02000603000000000000" pitchFamily="2" charset="0"/>
                <a:cs typeface="CMU Serif" panose="02000603000000000000" pitchFamily="2" charset="0"/>
              </a:rPr>
              <a:t>i</a:t>
            </a:r>
            <a:r>
              <a:rPr kumimoji="0" lang="en-US" altLang="en-US" sz="2600" i="0" u="none" strike="noStrike" cap="none" normalizeH="0" baseline="0" dirty="0">
                <a:ln>
                  <a:noFill/>
                </a:ln>
                <a:solidFill>
                  <a:srgbClr val="00B050"/>
                </a:solidFill>
                <a:effectLst/>
                <a:latin typeface="CMU Serif" panose="02000603000000000000" pitchFamily="2" charset="0"/>
                <a:ea typeface="CMU Serif" panose="02000603000000000000" pitchFamily="2" charset="0"/>
                <a:cs typeface="CMU Serif" panose="02000603000000000000" pitchFamily="2" charset="0"/>
              </a:rPr>
              <a:t>) intrinsic synchrotron polarization</a:t>
            </a:r>
            <a:r>
              <a:rPr kumimoji="0" lang="en-US" altLang="en-US" sz="2600" i="0" u="none" strike="noStrike" cap="none" normalizeH="0" baseline="0" dirty="0">
                <a:ln>
                  <a:noFill/>
                </a:ln>
                <a:solidFill>
                  <a:schemeClr val="tx1"/>
                </a:solidFill>
                <a:effectLst/>
                <a:latin typeface="CMU Serif" panose="02000603000000000000" pitchFamily="2" charset="0"/>
                <a:ea typeface="CMU Serif" panose="02000603000000000000" pitchFamily="2" charset="0"/>
                <a:cs typeface="CMU Serif" panose="02000603000000000000" pitchFamily="2" charset="0"/>
              </a:rPr>
              <a:t> </a:t>
            </a:r>
          </a:p>
          <a:p>
            <a:r>
              <a:rPr kumimoji="0" lang="en-US" altLang="en-US" sz="2600" i="0" u="none" strike="noStrike" cap="none" normalizeH="0" baseline="0" dirty="0">
                <a:ln>
                  <a:noFill/>
                </a:ln>
                <a:solidFill>
                  <a:srgbClr val="FF0000"/>
                </a:solidFill>
                <a:effectLst/>
                <a:latin typeface="CMU Serif" panose="02000603000000000000" pitchFamily="2" charset="0"/>
                <a:ea typeface="CMU Serif" panose="02000603000000000000" pitchFamily="2" charset="0"/>
                <a:cs typeface="CMU Serif" panose="02000603000000000000" pitchFamily="2" charset="0"/>
              </a:rPr>
              <a:t>(</a:t>
            </a:r>
            <a:r>
              <a:rPr lang="en-US" altLang="en-US" sz="2600" dirty="0">
                <a:solidFill>
                  <a:srgbClr val="FF0000"/>
                </a:solidFill>
                <a:latin typeface="CMU Serif" panose="02000603000000000000" pitchFamily="2" charset="0"/>
                <a:ea typeface="CMU Serif" panose="02000603000000000000" pitchFamily="2" charset="0"/>
                <a:cs typeface="CMU Serif" panose="02000603000000000000" pitchFamily="2" charset="0"/>
              </a:rPr>
              <a:t>ii</a:t>
            </a:r>
            <a:r>
              <a:rPr kumimoji="0" lang="en-US" altLang="en-US" sz="2600" i="0" u="none" strike="noStrike" cap="none" normalizeH="0" baseline="0" dirty="0">
                <a:ln>
                  <a:noFill/>
                </a:ln>
                <a:solidFill>
                  <a:srgbClr val="FF0000"/>
                </a:solidFill>
                <a:effectLst/>
                <a:latin typeface="CMU Serif" panose="02000603000000000000" pitchFamily="2" charset="0"/>
                <a:ea typeface="CMU Serif" panose="02000603000000000000" pitchFamily="2" charset="0"/>
                <a:cs typeface="CMU Serif" panose="02000603000000000000" pitchFamily="2" charset="0"/>
              </a:rPr>
              <a:t>) Faraday rotation</a:t>
            </a:r>
            <a:endParaRPr lang="en-US" sz="2600" dirty="0">
              <a:solidFill>
                <a:srgbClr val="FF0000"/>
              </a:solidFill>
            </a:endParaRPr>
          </a:p>
        </p:txBody>
      </p:sp>
      <p:cxnSp>
        <p:nvCxnSpPr>
          <p:cNvPr id="51" name="Straight Connector 50">
            <a:extLst>
              <a:ext uri="{FF2B5EF4-FFF2-40B4-BE49-F238E27FC236}">
                <a16:creationId xmlns:a16="http://schemas.microsoft.com/office/drawing/2014/main" id="{D5EF1D65-71A0-44CB-9479-F1FBEFE7DCF4}"/>
              </a:ext>
            </a:extLst>
          </p:cNvPr>
          <p:cNvCxnSpPr>
            <a:cxnSpLocks/>
          </p:cNvCxnSpPr>
          <p:nvPr/>
        </p:nvCxnSpPr>
        <p:spPr>
          <a:xfrm flipH="1" flipV="1">
            <a:off x="189975" y="630019"/>
            <a:ext cx="8220391" cy="32387"/>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6EE4BB0-909F-4CB2-B599-7A76DED9FFD7}"/>
              </a:ext>
            </a:extLst>
          </p:cNvPr>
          <p:cNvCxnSpPr>
            <a:cxnSpLocks/>
          </p:cNvCxnSpPr>
          <p:nvPr/>
        </p:nvCxnSpPr>
        <p:spPr>
          <a:xfrm flipH="1" flipV="1">
            <a:off x="137148" y="2034044"/>
            <a:ext cx="3707061" cy="22548"/>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54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0" y="19311"/>
            <a:ext cx="12191999" cy="646331"/>
          </a:xfrm>
          <a:prstGeom prst="rect">
            <a:avLst/>
          </a:prstGeom>
          <a:noFill/>
        </p:spPr>
        <p:txBody>
          <a:bodyPr wrap="square">
            <a:spAutoFit/>
          </a:body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Common diagnostic approaches to Study Turbulence</a:t>
            </a:r>
          </a:p>
        </p:txBody>
      </p:sp>
      <p:sp>
        <p:nvSpPr>
          <p:cNvPr id="8" name="TextBox 7">
            <a:extLst>
              <a:ext uri="{FF2B5EF4-FFF2-40B4-BE49-F238E27FC236}">
                <a16:creationId xmlns:a16="http://schemas.microsoft.com/office/drawing/2014/main" id="{B26B03E9-5447-441E-9A80-B7B20C9E8A74}"/>
              </a:ext>
            </a:extLst>
          </p:cNvPr>
          <p:cNvSpPr txBox="1"/>
          <p:nvPr/>
        </p:nvSpPr>
        <p:spPr>
          <a:xfrm>
            <a:off x="875194" y="640444"/>
            <a:ext cx="7852246" cy="1693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Scattering (e.g. scintillation, pulse broadening)</a:t>
            </a:r>
          </a:p>
          <a:p>
            <a:pPr marL="285750" indent="-285750">
              <a:lnSpc>
                <a:spcPct val="150000"/>
              </a:lnSpc>
              <a:buFont typeface="Arial" panose="020B0604020202020204" pitchFamily="34" charset="0"/>
              <a:buChar char="•"/>
            </a:pP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Spectral statistics(power spectra, structure functions)</a:t>
            </a:r>
          </a:p>
          <a:p>
            <a:pPr marL="285750" indent="-285750">
              <a:lnSpc>
                <a:spcPct val="150000"/>
              </a:lnSpc>
              <a:buFont typeface="Arial" panose="020B0604020202020204" pitchFamily="34" charset="0"/>
              <a:buChar char="•"/>
            </a:pP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Gradient-based methods…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0CDA323-4D0A-488A-B517-593695065B8B}"/>
                  </a:ext>
                </a:extLst>
              </p:cNvPr>
              <p:cNvSpPr txBox="1"/>
              <p:nvPr/>
            </p:nvSpPr>
            <p:spPr>
              <a:xfrm>
                <a:off x="1508240" y="3985835"/>
                <a:ext cx="5969519" cy="954107"/>
              </a:xfrm>
              <a:prstGeom prst="rect">
                <a:avLst/>
              </a:prstGeom>
              <a:noFill/>
            </p:spPr>
            <p:txBody>
              <a:bodyPr wrap="square">
                <a:spAutoFit/>
              </a:bodyPr>
              <a:lstStyle/>
              <a:p>
                <a:r>
                  <a:rPr lang="en-US" sz="2800" dirty="0">
                    <a:solidFill>
                      <a:schemeClr val="tx1"/>
                    </a:solidFill>
                    <a:latin typeface="CMU Serif" panose="02000603000000000000" pitchFamily="2" charset="0"/>
                    <a:ea typeface="CMU Serif" panose="02000603000000000000" pitchFamily="2" charset="0"/>
                    <a:cs typeface="CMU Serif" panose="02000603000000000000" pitchFamily="2" charset="0"/>
                  </a:rPr>
                  <a:t>In </a:t>
                </a:r>
                <a:r>
                  <a:rPr lang="en-US" sz="2800" dirty="0">
                    <a:solidFill>
                      <a:srgbClr val="0070C0"/>
                    </a:solidFill>
                    <a:latin typeface="CMU Serif" panose="02000603000000000000" pitchFamily="2" charset="0"/>
                    <a:ea typeface="CMU Serif" panose="02000603000000000000" pitchFamily="2" charset="0"/>
                    <a:cs typeface="CMU Serif" panose="02000603000000000000" pitchFamily="2" charset="0"/>
                  </a:rPr>
                  <a:t>Lazarian-Pogosyan2016 (LP16)</a:t>
                </a:r>
              </a:p>
              <a:p>
                <a14:m>
                  <m:oMath xmlns:m="http://schemas.openxmlformats.org/officeDocument/2006/math">
                    <m: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𝑑𝑃</m:t>
                    </m:r>
                    <m: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m:t>
                    </m:r>
                    <m: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𝑑</m:t>
                    </m:r>
                    <m:sSup>
                      <m:sSupPr>
                        <m:ctrlP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ctrlPr>
                      </m:sSupPr>
                      <m:e>
                        <m:r>
                          <a:rPr lang="en-US" sz="2800" i="1">
                            <a:solidFill>
                              <a:schemeClr val="tx1"/>
                            </a:solidFill>
                            <a:latin typeface="Cambria Math" panose="02040503050406030204" pitchFamily="18" charset="0"/>
                            <a:ea typeface="CMU Serif" panose="02000603000000000000" pitchFamily="2" charset="0"/>
                            <a:cs typeface="CMU Serif" panose="02000603000000000000" pitchFamily="2" charset="0"/>
                          </a:rPr>
                          <m:t>𝜆</m:t>
                        </m:r>
                      </m:e>
                      <m:sup>
                        <m: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2</m:t>
                        </m:r>
                      </m:sup>
                    </m:sSup>
                  </m:oMath>
                </a14:m>
                <a:r>
                  <a:rPr lang="en-US" sz="2800" dirty="0">
                    <a:solidFill>
                      <a:schemeClr val="tx1"/>
                    </a:solidFill>
                    <a:latin typeface="CMU Serif" panose="02000603000000000000" pitchFamily="2" charset="0"/>
                    <a:ea typeface="CMU Serif" panose="02000603000000000000" pitchFamily="2" charset="0"/>
                    <a:cs typeface="CMU Serif" panose="02000603000000000000" pitchFamily="2" charset="0"/>
                  </a:rPr>
                  <a:t> measure was introduced</a:t>
                </a:r>
              </a:p>
            </p:txBody>
          </p:sp>
        </mc:Choice>
        <mc:Fallback xmlns="">
          <p:sp>
            <p:nvSpPr>
              <p:cNvPr id="24" name="TextBox 23">
                <a:extLst>
                  <a:ext uri="{FF2B5EF4-FFF2-40B4-BE49-F238E27FC236}">
                    <a16:creationId xmlns:a16="http://schemas.microsoft.com/office/drawing/2014/main" id="{70CDA323-4D0A-488A-B517-593695065B8B}"/>
                  </a:ext>
                </a:extLst>
              </p:cNvPr>
              <p:cNvSpPr txBox="1">
                <a:spLocks noRot="1" noChangeAspect="1" noMove="1" noResize="1" noEditPoints="1" noAdjustHandles="1" noChangeArrowheads="1" noChangeShapeType="1" noTextEdit="1"/>
              </p:cNvSpPr>
              <p:nvPr/>
            </p:nvSpPr>
            <p:spPr>
              <a:xfrm>
                <a:off x="1508240" y="3985835"/>
                <a:ext cx="5969519" cy="954107"/>
              </a:xfrm>
              <a:prstGeom prst="rect">
                <a:avLst/>
              </a:prstGeom>
              <a:blipFill>
                <a:blip r:embed="rId3"/>
                <a:stretch>
                  <a:fillRect l="-2041" t="-705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883884-B374-4C22-9E84-E5D12F74B6D3}"/>
                  </a:ext>
                </a:extLst>
              </p:cNvPr>
              <p:cNvSpPr txBox="1"/>
              <p:nvPr/>
            </p:nvSpPr>
            <p:spPr>
              <a:xfrm>
                <a:off x="2641600" y="5438954"/>
                <a:ext cx="9204959" cy="1815882"/>
              </a:xfrm>
              <a:prstGeom prst="rect">
                <a:avLst/>
              </a:prstGeom>
              <a:noFill/>
            </p:spPr>
            <p:txBody>
              <a:bodyPr wrap="square">
                <a:spAutoFit/>
              </a:bodyPr>
              <a:lstStyle/>
              <a:p>
                <a:pPr marL="342900" indent="-342900">
                  <a:buFont typeface="Arial" panose="020B0604020202020204" pitchFamily="34" charset="0"/>
                  <a:buChar char="•"/>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We have to take the derivative</a:t>
                </a:r>
              </a:p>
              <a:p>
                <a:pPr marL="342900" indent="-342900">
                  <a:buFont typeface="Arial" panose="020B0604020202020204" pitchFamily="34" charset="0"/>
                  <a:buChar char="•"/>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The faraday dominated regime, could be improved</a:t>
                </a:r>
              </a:p>
              <a:p>
                <a:pPr marL="342900" indent="-342900">
                  <a:buFont typeface="Arial" panose="020B0604020202020204" pitchFamily="34" charset="0"/>
                  <a:buChar char="•"/>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A range of wavelength is required (instead of single </a:t>
                </a:r>
                <a14:m>
                  <m:oMath xmlns:m="http://schemas.openxmlformats.org/officeDocument/2006/math">
                    <m:r>
                      <m:rPr>
                        <m:sty m:val="p"/>
                      </m:rPr>
                      <a:rPr lang="en-US" sz="28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λ</m:t>
                    </m:r>
                  </m:oMath>
                </a14:m>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a:t>
                </a:r>
              </a:p>
              <a:p>
                <a:pPr marL="342900" indent="-342900">
                  <a:buFont typeface="Arial" panose="020B0604020202020204" pitchFamily="34" charset="0"/>
                  <a:buChar char="•"/>
                </a:pPr>
                <a:endPar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9" name="TextBox 8">
                <a:extLst>
                  <a:ext uri="{FF2B5EF4-FFF2-40B4-BE49-F238E27FC236}">
                    <a16:creationId xmlns:a16="http://schemas.microsoft.com/office/drawing/2014/main" id="{41883884-B374-4C22-9E84-E5D12F74B6D3}"/>
                  </a:ext>
                </a:extLst>
              </p:cNvPr>
              <p:cNvSpPr txBox="1">
                <a:spLocks noRot="1" noChangeAspect="1" noMove="1" noResize="1" noEditPoints="1" noAdjustHandles="1" noChangeArrowheads="1" noChangeShapeType="1" noTextEdit="1"/>
              </p:cNvSpPr>
              <p:nvPr/>
            </p:nvSpPr>
            <p:spPr>
              <a:xfrm>
                <a:off x="2641600" y="5438954"/>
                <a:ext cx="9204959" cy="1815882"/>
              </a:xfrm>
              <a:prstGeom prst="rect">
                <a:avLst/>
              </a:prstGeom>
              <a:blipFill>
                <a:blip r:embed="rId4"/>
                <a:stretch>
                  <a:fillRect l="-1192" t="-33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F5661AB-FC21-4339-A19A-FEC768B1DE5B}"/>
              </a:ext>
            </a:extLst>
          </p:cNvPr>
          <p:cNvSpPr txBox="1"/>
          <p:nvPr/>
        </p:nvSpPr>
        <p:spPr>
          <a:xfrm>
            <a:off x="2945483" y="4970422"/>
            <a:ext cx="5452274" cy="523220"/>
          </a:xfrm>
          <a:prstGeom prst="rect">
            <a:avLst/>
          </a:prstGeom>
          <a:noFill/>
        </p:spPr>
        <p:txBody>
          <a:bodyPr wrap="square">
            <a:spAutoFit/>
          </a:bodyPr>
          <a:lstStyle/>
          <a:p>
            <a:r>
              <a:rPr lang="en-US" sz="2800" dirty="0">
                <a:solidFill>
                  <a:srgbClr val="FF0000"/>
                </a:solidFill>
                <a:latin typeface="CMU Serif" panose="02000603000000000000" pitchFamily="2" charset="0"/>
                <a:ea typeface="CMU Serif" panose="02000603000000000000" pitchFamily="2" charset="0"/>
                <a:cs typeface="CMU Serif" panose="02000603000000000000" pitchFamily="2" charset="0"/>
              </a:rPr>
              <a:t>BUT</a:t>
            </a:r>
          </a:p>
        </p:txBody>
      </p:sp>
      <p:sp>
        <p:nvSpPr>
          <p:cNvPr id="11" name="TextBox 10">
            <a:extLst>
              <a:ext uri="{FF2B5EF4-FFF2-40B4-BE49-F238E27FC236}">
                <a16:creationId xmlns:a16="http://schemas.microsoft.com/office/drawing/2014/main" id="{81841DC8-C30A-409C-A104-66EB7D66B5F4}"/>
              </a:ext>
            </a:extLst>
          </p:cNvPr>
          <p:cNvSpPr txBox="1"/>
          <p:nvPr/>
        </p:nvSpPr>
        <p:spPr>
          <a:xfrm>
            <a:off x="1416800" y="2460283"/>
            <a:ext cx="9408161" cy="523220"/>
          </a:xfrm>
          <a:prstGeom prst="rect">
            <a:avLst/>
          </a:prstGeom>
          <a:noFill/>
        </p:spPr>
        <p:txBody>
          <a:bodyPr wrap="square">
            <a:spAutoFit/>
          </a:bodyPr>
          <a:lstStyle/>
          <a:p>
            <a:r>
              <a:rPr lang="en-US" sz="2800" dirty="0" err="1">
                <a:solidFill>
                  <a:srgbClr val="0070C0"/>
                </a:solidFill>
                <a:latin typeface="CMU Serif" panose="02000603000000000000" pitchFamily="2" charset="0"/>
                <a:ea typeface="CMU Serif" panose="02000603000000000000" pitchFamily="2" charset="0"/>
                <a:cs typeface="CMU Serif" panose="02000603000000000000" pitchFamily="2" charset="0"/>
              </a:rPr>
              <a:t>Haverkorn</a:t>
            </a:r>
            <a:r>
              <a:rPr lang="en-US" sz="2800" dirty="0">
                <a:solidFill>
                  <a:srgbClr val="0070C0"/>
                </a:solidFill>
                <a:latin typeface="CMU Serif" panose="02000603000000000000" pitchFamily="2" charset="0"/>
                <a:ea typeface="CMU Serif" panose="02000603000000000000" pitchFamily="2" charset="0"/>
                <a:cs typeface="CMU Serif" panose="02000603000000000000" pitchFamily="2" charset="0"/>
              </a:rPr>
              <a:t> et al. (2006)</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changed the wavelength</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BF1FF10D-ECE2-4AA4-B542-5132EAA0044E}"/>
              </a:ext>
            </a:extLst>
          </p:cNvPr>
          <p:cNvSpPr txBox="1"/>
          <p:nvPr/>
        </p:nvSpPr>
        <p:spPr>
          <a:xfrm>
            <a:off x="1696721" y="2928489"/>
            <a:ext cx="10292080" cy="861774"/>
          </a:xfrm>
          <a:prstGeom prst="rect">
            <a:avLst/>
          </a:prstGeom>
          <a:noFill/>
        </p:spPr>
        <p:txBody>
          <a:bodyPr wrap="square">
            <a:spAutoFit/>
          </a:bodyPr>
          <a:lstStyle/>
          <a:p>
            <a:pPr algn="r"/>
            <a:r>
              <a:rPr lang="en-US" sz="2500" dirty="0">
                <a:solidFill>
                  <a:srgbClr val="FF0000"/>
                </a:solidFill>
                <a:latin typeface="CMU Serif" panose="02000603000000000000" pitchFamily="2" charset="0"/>
                <a:ea typeface="CMU Serif" panose="02000603000000000000" pitchFamily="2" charset="0"/>
                <a:cs typeface="CMU Serif" panose="02000603000000000000" pitchFamily="2" charset="0"/>
              </a:rPr>
              <a:t>BUT</a:t>
            </a:r>
            <a:r>
              <a:rPr lang="en-US" sz="2500" dirty="0">
                <a:latin typeface="CMU Serif" panose="02000603000000000000" pitchFamily="2" charset="0"/>
                <a:ea typeface="CMU Serif" panose="02000603000000000000" pitchFamily="2" charset="0"/>
                <a:cs typeface="CMU Serif" panose="02000603000000000000" pitchFamily="2" charset="0"/>
              </a:rPr>
              <a:t> because wavenumber coverage grows slowly with wavelength, large bandwidths are required to measure turbulence spectra.</a:t>
            </a:r>
          </a:p>
        </p:txBody>
      </p:sp>
    </p:spTree>
    <p:extLst>
      <p:ext uri="{BB962C8B-B14F-4D97-AF65-F5344CB8AC3E}">
        <p14:creationId xmlns:p14="http://schemas.microsoft.com/office/powerpoint/2010/main" val="201142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C1B38C-DBD9-4D66-9312-0C0CA4146A58}"/>
              </a:ext>
            </a:extLst>
          </p:cNvPr>
          <p:cNvSpPr txBox="1"/>
          <p:nvPr/>
        </p:nvSpPr>
        <p:spPr>
          <a:xfrm>
            <a:off x="7540118" y="3868230"/>
            <a:ext cx="4667659" cy="1815882"/>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Practical advantages:</a:t>
            </a:r>
          </a:p>
          <a:p>
            <a:pPr marL="342900" indent="-342900">
              <a:buFont typeface="Arial" panose="020B0604020202020204" pitchFamily="34" charset="0"/>
              <a:buChar char="•"/>
            </a:pPr>
            <a:r>
              <a:rPr lang="en-US" sz="2800" dirty="0">
                <a:latin typeface="CMU Serif" panose="02000603000000000000" pitchFamily="2" charset="0"/>
                <a:ea typeface="CMU Serif" panose="02000603000000000000" pitchFamily="2" charset="0"/>
                <a:cs typeface="CMU Serif" panose="02000603000000000000" pitchFamily="2" charset="0"/>
              </a:rPr>
              <a:t>no angle unwrapping</a:t>
            </a:r>
          </a:p>
          <a:p>
            <a:pPr marL="342900" indent="-342900">
              <a:buFont typeface="Arial" panose="020B0604020202020204" pitchFamily="34" charset="0"/>
              <a:buChar char="•"/>
            </a:pPr>
            <a:r>
              <a:rPr lang="en-US" sz="2800" dirty="0">
                <a:latin typeface="CMU Serif" panose="02000603000000000000" pitchFamily="2" charset="0"/>
                <a:ea typeface="CMU Serif" panose="02000603000000000000" pitchFamily="2" charset="0"/>
                <a:cs typeface="CMU Serif" panose="02000603000000000000" pitchFamily="2" charset="0"/>
              </a:rPr>
              <a:t>no derivative required</a:t>
            </a:r>
          </a:p>
          <a:p>
            <a:pPr marL="342900" indent="-342900">
              <a:buFont typeface="Arial" panose="020B0604020202020204" pitchFamily="34" charset="0"/>
              <a:buChar char="•"/>
            </a:pPr>
            <a:r>
              <a:rPr lang="en-US" sz="2800" dirty="0">
                <a:latin typeface="CMU Serif" panose="02000603000000000000" pitchFamily="2" charset="0"/>
                <a:ea typeface="CMU Serif" panose="02000603000000000000" pitchFamily="2" charset="0"/>
                <a:cs typeface="CMU Serif" panose="02000603000000000000" pitchFamily="2" charset="0"/>
              </a:rPr>
              <a:t>maps directly to spectrum</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EC3AA2E-D2F9-40C8-BB67-AF853412F9FC}"/>
                  </a:ext>
                </a:extLst>
              </p:cNvPr>
              <p:cNvSpPr txBox="1"/>
              <p:nvPr/>
            </p:nvSpPr>
            <p:spPr>
              <a:xfrm>
                <a:off x="-2995" y="2244585"/>
                <a:ext cx="6789871" cy="523220"/>
              </a:xfrm>
              <a:prstGeom prst="rect">
                <a:avLst/>
              </a:prstGeom>
              <a:noFill/>
            </p:spPr>
            <p:txBody>
              <a:bodyPr wrap="square">
                <a:spAutoFit/>
              </a:bodyPr>
              <a:lstStyle/>
              <a:p>
                <a:pPr algn="ctr"/>
                <a:r>
                  <a:rPr lang="en-US" sz="2800" dirty="0">
                    <a:latin typeface="CMU Serif" panose="02000603000000000000" pitchFamily="2" charset="0"/>
                    <a:ea typeface="CMU Serif" panose="02000603000000000000" pitchFamily="2" charset="0"/>
                    <a:cs typeface="CMU Serif" panose="02000603000000000000" pitchFamily="2" charset="0"/>
                  </a:rPr>
                  <a:t>Complex polarization: </a:t>
                </a:r>
                <a14:m>
                  <m:oMath xmlns:m="http://schemas.openxmlformats.org/officeDocument/2006/math">
                    <m:r>
                      <a:rPr lang="en-US" sz="280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𝑿</m:t>
                        </m:r>
                        <m:r>
                          <a:rPr lang="en-US" sz="2800" b="0" i="1" smtClean="0">
                            <a:latin typeface="Cambria Math" panose="02040503050406030204" pitchFamily="18" charset="0"/>
                          </a:rPr>
                          <m:t>,</m:t>
                        </m:r>
                        <m:r>
                          <a:rPr lang="en-US" sz="2800" b="0" i="1" smtClean="0">
                            <a:latin typeface="Cambria Math" panose="02040503050406030204" pitchFamily="18" charset="0"/>
                          </a:rPr>
                          <m:t>𝜆</m:t>
                        </m:r>
                      </m:e>
                    </m:d>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r>
                      <a:rPr lang="en-US" sz="2800" b="0" i="1" smtClean="0">
                        <a:latin typeface="Cambria Math" panose="02040503050406030204" pitchFamily="18" charset="0"/>
                      </a:rPr>
                      <m:t>𝑖𝑈</m:t>
                    </m:r>
                  </m:oMath>
                </a14:m>
                <a:endParaRPr lang="en-US" sz="2800" i="1"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6" name="TextBox 15">
                <a:extLst>
                  <a:ext uri="{FF2B5EF4-FFF2-40B4-BE49-F238E27FC236}">
                    <a16:creationId xmlns:a16="http://schemas.microsoft.com/office/drawing/2014/main" id="{AEC3AA2E-D2F9-40C8-BB67-AF853412F9FC}"/>
                  </a:ext>
                </a:extLst>
              </p:cNvPr>
              <p:cNvSpPr txBox="1">
                <a:spLocks noRot="1" noChangeAspect="1" noMove="1" noResize="1" noEditPoints="1" noAdjustHandles="1" noChangeArrowheads="1" noChangeShapeType="1" noTextEdit="1"/>
              </p:cNvSpPr>
              <p:nvPr/>
            </p:nvSpPr>
            <p:spPr>
              <a:xfrm>
                <a:off x="-2995" y="2244585"/>
                <a:ext cx="6789871" cy="523220"/>
              </a:xfrm>
              <a:prstGeom prst="rect">
                <a:avLst/>
              </a:prstGeom>
              <a:blipFill>
                <a:blip r:embed="rId3"/>
                <a:stretch>
                  <a:fillRect t="-11628" b="-313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A5F6B8-3D56-4B1B-A4A1-CECBB04D8461}"/>
                  </a:ext>
                </a:extLst>
              </p:cNvPr>
              <p:cNvSpPr txBox="1"/>
              <p:nvPr/>
            </p:nvSpPr>
            <p:spPr>
              <a:xfrm>
                <a:off x="-48326" y="1059606"/>
                <a:ext cx="6786881" cy="667747"/>
              </a:xfrm>
              <a:prstGeom prst="rect">
                <a:avLst/>
              </a:prstGeom>
              <a:noFill/>
            </p:spPr>
            <p:txBody>
              <a:bodyPr wrap="square">
                <a:spAutoFit/>
              </a:bodyPr>
              <a:lstStyle/>
              <a:p>
                <a:pPr algn="ctr">
                  <a:lnSpc>
                    <a:spcPct val="150000"/>
                  </a:lnSpc>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Stokes </a:t>
                </a:r>
                <a14:m>
                  <m:oMath xmlns:m="http://schemas.openxmlformats.org/officeDocument/2006/math">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𝑄</m:t>
                    </m:r>
                    <m:d>
                      <m:dPr>
                        <m:ctrlP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m:t>
                    </m:r>
                  </m:oMath>
                </a14:m>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𝑈</m:t>
                    </m:r>
                    <m:d>
                      <m:dPr>
                        <m:ctrlP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oMath>
                </a14:m>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 at wavelength </a:t>
                </a:r>
                <a14:m>
                  <m:oMath xmlns:m="http://schemas.openxmlformats.org/officeDocument/2006/math">
                    <m:r>
                      <m:rPr>
                        <m:sty m:val="p"/>
                      </m:rPr>
                      <a:rPr lang="en-US" sz="28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λ</m:t>
                    </m:r>
                  </m:oMath>
                </a14:m>
                <a:endParaRPr lang="en-US" sz="2800" b="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8" name="TextBox 17">
                <a:extLst>
                  <a:ext uri="{FF2B5EF4-FFF2-40B4-BE49-F238E27FC236}">
                    <a16:creationId xmlns:a16="http://schemas.microsoft.com/office/drawing/2014/main" id="{10A5F6B8-3D56-4B1B-A4A1-CECBB04D8461}"/>
                  </a:ext>
                </a:extLst>
              </p:cNvPr>
              <p:cNvSpPr txBox="1">
                <a:spLocks noRot="1" noChangeAspect="1" noMove="1" noResize="1" noEditPoints="1" noAdjustHandles="1" noChangeArrowheads="1" noChangeShapeType="1" noTextEdit="1"/>
              </p:cNvSpPr>
              <p:nvPr/>
            </p:nvSpPr>
            <p:spPr>
              <a:xfrm>
                <a:off x="-48326" y="1059606"/>
                <a:ext cx="6786881" cy="667747"/>
              </a:xfrm>
              <a:prstGeom prst="rect">
                <a:avLst/>
              </a:prstGeom>
              <a:blipFill>
                <a:blip r:embed="rId4"/>
                <a:stretch>
                  <a:fillRect b="-25688"/>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8EF622F-87F0-4500-8DED-EA6865E14D24}"/>
              </a:ext>
            </a:extLst>
          </p:cNvPr>
          <p:cNvGrpSpPr/>
          <p:nvPr/>
        </p:nvGrpSpPr>
        <p:grpSpPr>
          <a:xfrm>
            <a:off x="6574420" y="547217"/>
            <a:ext cx="5525371" cy="2934376"/>
            <a:chOff x="7091500" y="746565"/>
            <a:chExt cx="5008292" cy="2544349"/>
          </a:xfrm>
        </p:grpSpPr>
        <p:pic>
          <p:nvPicPr>
            <p:cNvPr id="19" name="Picture 18">
              <a:extLst>
                <a:ext uri="{FF2B5EF4-FFF2-40B4-BE49-F238E27FC236}">
                  <a16:creationId xmlns:a16="http://schemas.microsoft.com/office/drawing/2014/main" id="{F1724170-4B4D-4A33-8C4F-5E0B06598231}"/>
                </a:ext>
              </a:extLst>
            </p:cNvPr>
            <p:cNvPicPr>
              <a:picLocks noChangeAspect="1"/>
            </p:cNvPicPr>
            <p:nvPr/>
          </p:nvPicPr>
          <p:blipFill rotWithShape="1">
            <a:blip r:embed="rId5">
              <a:extLst>
                <a:ext uri="{28A0092B-C50C-407E-A947-70E740481C1C}">
                  <a14:useLocalDpi xmlns:a14="http://schemas.microsoft.com/office/drawing/2010/main" val="0"/>
                </a:ext>
              </a:extLst>
            </a:blip>
            <a:srcRect l="33378" t="2074"/>
            <a:stretch/>
          </p:blipFill>
          <p:spPr>
            <a:xfrm>
              <a:off x="7091500" y="831428"/>
              <a:ext cx="5008292" cy="2103310"/>
            </a:xfrm>
            <a:prstGeom prst="rect">
              <a:avLst/>
            </a:prstGeom>
          </p:spPr>
        </p:pic>
        <p:sp>
          <p:nvSpPr>
            <p:cNvPr id="3" name="Rectangle 2">
              <a:extLst>
                <a:ext uri="{FF2B5EF4-FFF2-40B4-BE49-F238E27FC236}">
                  <a16:creationId xmlns:a16="http://schemas.microsoft.com/office/drawing/2014/main" id="{1E04DB31-71AF-4647-AE50-E72306ABB398}"/>
                </a:ext>
              </a:extLst>
            </p:cNvPr>
            <p:cNvSpPr/>
            <p:nvPr/>
          </p:nvSpPr>
          <p:spPr>
            <a:xfrm>
              <a:off x="7644632" y="755842"/>
              <a:ext cx="1076960" cy="16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0" name="Rectangle 19">
              <a:extLst>
                <a:ext uri="{FF2B5EF4-FFF2-40B4-BE49-F238E27FC236}">
                  <a16:creationId xmlns:a16="http://schemas.microsoft.com/office/drawing/2014/main" id="{11ED490B-96EA-40AA-9D69-C8A436435B98}"/>
                </a:ext>
              </a:extLst>
            </p:cNvPr>
            <p:cNvSpPr/>
            <p:nvPr/>
          </p:nvSpPr>
          <p:spPr>
            <a:xfrm>
              <a:off x="10220192" y="746565"/>
              <a:ext cx="1076960" cy="16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E4903D5-D717-4512-928B-253B2560F3BE}"/>
                    </a:ext>
                  </a:extLst>
                </p:cNvPr>
                <p:cNvSpPr txBox="1"/>
                <p:nvPr/>
              </p:nvSpPr>
              <p:spPr>
                <a:xfrm>
                  <a:off x="7618944" y="2773147"/>
                  <a:ext cx="1011748" cy="507049"/>
                </a:xfrm>
                <a:prstGeom prst="rect">
                  <a:avLst/>
                </a:prstGeom>
                <a:noFill/>
              </p:spPr>
              <p:txBody>
                <a:bodyPr wrap="square">
                  <a:spAutoFit/>
                </a:bodyPr>
                <a:lstStyle/>
                <a:p>
                  <a14:m>
                    <m:oMath xmlns:m="http://schemas.openxmlformats.org/officeDocument/2006/math">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𝑄</m:t>
                      </m:r>
                      <m:d>
                        <m:dPr>
                          <m:ctrlP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oMath>
                  </a14:m>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4" name="TextBox 23">
                  <a:extLst>
                    <a:ext uri="{FF2B5EF4-FFF2-40B4-BE49-F238E27FC236}">
                      <a16:creationId xmlns:a16="http://schemas.microsoft.com/office/drawing/2014/main" id="{DE4903D5-D717-4512-928B-253B2560F3BE}"/>
                    </a:ext>
                  </a:extLst>
                </p:cNvPr>
                <p:cNvSpPr txBox="1">
                  <a:spLocks noRot="1" noChangeAspect="1" noMove="1" noResize="1" noEditPoints="1" noAdjustHandles="1" noChangeArrowheads="1" noChangeShapeType="1" noTextEdit="1"/>
                </p:cNvSpPr>
                <p:nvPr/>
              </p:nvSpPr>
              <p:spPr>
                <a:xfrm>
                  <a:off x="7618944" y="2773147"/>
                  <a:ext cx="1011748" cy="507049"/>
                </a:xfrm>
                <a:prstGeom prst="rect">
                  <a:avLst/>
                </a:prstGeom>
                <a:blipFill>
                  <a:blip r:embed="rId6"/>
                  <a:stretch>
                    <a:fillRect r="-158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4715D27-3C2B-4C50-9567-20670A43787E}"/>
                    </a:ext>
                  </a:extLst>
                </p:cNvPr>
                <p:cNvSpPr txBox="1"/>
                <p:nvPr/>
              </p:nvSpPr>
              <p:spPr>
                <a:xfrm>
                  <a:off x="10126444" y="2783865"/>
                  <a:ext cx="1011748" cy="507049"/>
                </a:xfrm>
                <a:prstGeom prst="rect">
                  <a:avLst/>
                </a:prstGeom>
                <a:noFill/>
              </p:spPr>
              <p:txBody>
                <a:bodyPr wrap="square">
                  <a:spAutoFit/>
                </a:bodyPr>
                <a:lstStyle/>
                <a:p>
                  <a14:m>
                    <m:oMath xmlns:m="http://schemas.openxmlformats.org/officeDocument/2006/math">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𝑈</m:t>
                      </m:r>
                      <m:d>
                        <m:dPr>
                          <m:ctrlP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oMath>
                  </a14:m>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5" name="TextBox 24">
                  <a:extLst>
                    <a:ext uri="{FF2B5EF4-FFF2-40B4-BE49-F238E27FC236}">
                      <a16:creationId xmlns:a16="http://schemas.microsoft.com/office/drawing/2014/main" id="{04715D27-3C2B-4C50-9567-20670A43787E}"/>
                    </a:ext>
                  </a:extLst>
                </p:cNvPr>
                <p:cNvSpPr txBox="1">
                  <a:spLocks noRot="1" noChangeAspect="1" noMove="1" noResize="1" noEditPoints="1" noAdjustHandles="1" noChangeArrowheads="1" noChangeShapeType="1" noTextEdit="1"/>
                </p:cNvSpPr>
                <p:nvPr/>
              </p:nvSpPr>
              <p:spPr>
                <a:xfrm>
                  <a:off x="10126444" y="2783865"/>
                  <a:ext cx="1011748" cy="507049"/>
                </a:xfrm>
                <a:prstGeom prst="rect">
                  <a:avLst/>
                </a:prstGeom>
                <a:blipFill>
                  <a:blip r:embed="rId7"/>
                  <a:stretch>
                    <a:fillRect r="-1584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2" name="Title 1">
                <a:extLst>
                  <a:ext uri="{FF2B5EF4-FFF2-40B4-BE49-F238E27FC236}">
                    <a16:creationId xmlns:a16="http://schemas.microsoft.com/office/drawing/2014/main" id="{13BE5F52-B05A-407C-964B-0CAF2E6CC027}"/>
                  </a:ext>
                </a:extLst>
              </p:cNvPr>
              <p:cNvSpPr txBox="1">
                <a:spLocks/>
              </p:cNvSpPr>
              <p:nvPr/>
            </p:nvSpPr>
            <p:spPr>
              <a:xfrm>
                <a:off x="335280" y="10845"/>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latin typeface="CMU Serif" panose="02000603000000000000" pitchFamily="2" charset="0"/>
                    <a:ea typeface="CMU Serif" panose="02000603000000000000" pitchFamily="2" charset="0"/>
                    <a:cs typeface="CMU Serif" panose="02000603000000000000" pitchFamily="2" charset="0"/>
                  </a:rPr>
                  <a:t>New Measure:</a:t>
                </a:r>
                <a:r>
                  <a:rPr lang="en-US" sz="3600" dirty="0">
                    <a:latin typeface="CMU Serif" panose="02000603000000000000" pitchFamily="2" charset="0"/>
                    <a:ea typeface="CMU Serif" panose="02000603000000000000" pitchFamily="2" charset="0"/>
                    <a:cs typeface="CMU Serif" panose="02000603000000000000" pitchFamily="2" charset="0"/>
                  </a:rPr>
                  <a:t> Directional Spectrum of </a:t>
                </a:r>
                <a14:m>
                  <m:oMath xmlns:m="http://schemas.openxmlformats.org/officeDocument/2006/math">
                    <m:r>
                      <a:rPr lang="en-US" sz="3600" b="0" i="1" smtClean="0">
                        <a:latin typeface="Cambria Math" panose="02040503050406030204" pitchFamily="18" charset="0"/>
                        <a:ea typeface="CMU Serif" panose="02000603000000000000" pitchFamily="2" charset="0"/>
                        <a:cs typeface="CMU Serif" panose="02000603000000000000" pitchFamily="2" charset="0"/>
                      </a:rPr>
                      <m:t>𝑃</m:t>
                    </m:r>
                  </m:oMath>
                </a14:m>
                <a:endParaRPr lang="en-US" sz="36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2" name="Title 1">
                <a:extLst>
                  <a:ext uri="{FF2B5EF4-FFF2-40B4-BE49-F238E27FC236}">
                    <a16:creationId xmlns:a16="http://schemas.microsoft.com/office/drawing/2014/main" id="{13BE5F52-B05A-407C-964B-0CAF2E6CC027}"/>
                  </a:ext>
                </a:extLst>
              </p:cNvPr>
              <p:cNvSpPr txBox="1">
                <a:spLocks noRot="1" noChangeAspect="1" noMove="1" noResize="1" noEditPoints="1" noAdjustHandles="1" noChangeArrowheads="1" noChangeShapeType="1" noTextEdit="1"/>
              </p:cNvSpPr>
              <p:nvPr/>
            </p:nvSpPr>
            <p:spPr>
              <a:xfrm>
                <a:off x="335280" y="10845"/>
                <a:ext cx="11856720" cy="1001077"/>
              </a:xfrm>
              <a:prstGeom prst="rect">
                <a:avLst/>
              </a:prstGeom>
              <a:blipFill>
                <a:blip r:embed="rId8"/>
                <a:stretch>
                  <a:fillRect t="-1524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460D0B12-DE9B-423A-8466-5099B01A6BEC}"/>
              </a:ext>
            </a:extLst>
          </p:cNvPr>
          <p:cNvSpPr txBox="1"/>
          <p:nvPr/>
        </p:nvSpPr>
        <p:spPr>
          <a:xfrm>
            <a:off x="-2994" y="3112838"/>
            <a:ext cx="7781182" cy="538609"/>
          </a:xfrm>
          <a:prstGeom prst="rect">
            <a:avLst/>
          </a:prstGeom>
          <a:noFill/>
        </p:spPr>
        <p:txBody>
          <a:bodyPr wrap="square">
            <a:spAutoFit/>
          </a:bodyPr>
          <a:lstStyle/>
          <a:p>
            <a:r>
              <a:rPr lang="en-US" sz="2900" dirty="0">
                <a:latin typeface="CMU Serif" panose="02000603000000000000" pitchFamily="2" charset="0"/>
                <a:ea typeface="CMU Serif" panose="02000603000000000000" pitchFamily="2" charset="0"/>
                <a:cs typeface="CMU Serif" panose="02000603000000000000" pitchFamily="2" charset="0"/>
              </a:rPr>
              <a:t>Normalize to remove intensity fluctuations:</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B81C584-78A6-4195-9FEB-41F5C73E9BC6}"/>
                  </a:ext>
                </a:extLst>
              </p:cNvPr>
              <p:cNvSpPr txBox="1"/>
              <p:nvPr/>
            </p:nvSpPr>
            <p:spPr>
              <a:xfrm>
                <a:off x="669656" y="3640404"/>
                <a:ext cx="6117220" cy="10826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US" sz="2800" i="1">
                              <a:latin typeface="Cambria Math" panose="02040503050406030204" pitchFamily="18" charset="0"/>
                            </a:rPr>
                            <m:t>𝑃</m:t>
                          </m:r>
                        </m:e>
                      </m:acc>
                      <m:d>
                        <m:dPr>
                          <m:ctrlPr>
                            <a:rPr lang="en-US" sz="2800" b="0" i="1" smtClean="0">
                              <a:latin typeface="Cambria Math" panose="02040503050406030204" pitchFamily="18" charset="0"/>
                            </a:rPr>
                          </m:ctrlPr>
                        </m:dPr>
                        <m:e>
                          <m:r>
                            <a:rPr lang="en-US" sz="2800" b="1" i="0" smtClean="0">
                              <a:latin typeface="Cambria Math" panose="02040503050406030204" pitchFamily="18" charset="0"/>
                            </a:rPr>
                            <m:t>𝐗</m:t>
                          </m:r>
                          <m:r>
                            <a:rPr lang="en-US" sz="2800" b="0" i="1" smtClean="0">
                              <a:latin typeface="Cambria Math" panose="02040503050406030204" pitchFamily="18" charset="0"/>
                            </a:rPr>
                            <m:t>,</m:t>
                          </m:r>
                          <m:r>
                            <a:rPr lang="en-US" sz="2800" b="0" i="1" smtClean="0">
                              <a:latin typeface="Cambria Math" panose="02040503050406030204" pitchFamily="18" charset="0"/>
                            </a:rPr>
                            <m:t>𝜆</m:t>
                          </m:r>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rPr>
                            <m:t>𝑄</m:t>
                          </m:r>
                          <m:r>
                            <a:rPr lang="en-US" sz="2800" i="1">
                              <a:latin typeface="Cambria Math" panose="02040503050406030204" pitchFamily="18" charset="0"/>
                            </a:rPr>
                            <m:t>+</m:t>
                          </m:r>
                          <m:r>
                            <a:rPr lang="en-US" sz="2800" i="1">
                              <a:latin typeface="Cambria Math" panose="02040503050406030204" pitchFamily="18" charset="0"/>
                            </a:rPr>
                            <m:t>𝑖𝑈</m:t>
                          </m:r>
                        </m:num>
                        <m:den>
                          <m:rad>
                            <m:radPr>
                              <m:degHide m:val="on"/>
                              <m:ctrlPr>
                                <a:rPr lang="en-US" sz="2800" b="0" i="1" smtClean="0">
                                  <a:latin typeface="Cambria Math" panose="02040503050406030204" pitchFamily="18" charset="0"/>
                                </a:rPr>
                              </m:ctrlPr>
                            </m:radPr>
                            <m:deg/>
                            <m:e>
                              <m:sSup>
                                <m:sSupPr>
                                  <m:ctrlPr>
                                    <a:rPr lang="en-US" sz="2800" i="1" smtClean="0">
                                      <a:latin typeface="Cambria Math" panose="02040503050406030204" pitchFamily="18" charset="0"/>
                                    </a:rPr>
                                  </m:ctrlPr>
                                </m:sSupPr>
                                <m:e>
                                  <m:r>
                                    <a:rPr lang="en-US" sz="2800" i="1">
                                      <a:latin typeface="Cambria Math" panose="02040503050406030204" pitchFamily="18" charset="0"/>
                                    </a:rPr>
                                    <m:t>𝑄</m:t>
                                  </m:r>
                                </m:e>
                                <m:sup>
                                  <m:r>
                                    <a:rPr lang="en-US" sz="2800" b="0" i="1" smtClean="0">
                                      <a:latin typeface="Cambria Math" panose="02040503050406030204" pitchFamily="18" charset="0"/>
                                    </a:rPr>
                                    <m:t>2</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𝑈</m:t>
                                  </m:r>
                                </m:e>
                                <m:sup>
                                  <m:r>
                                    <a:rPr lang="en-US" sz="2800" i="1">
                                      <a:latin typeface="Cambria Math" panose="02040503050406030204" pitchFamily="18" charset="0"/>
                                    </a:rPr>
                                    <m:t>2</m:t>
                                  </m:r>
                                </m:sup>
                              </m:sSup>
                            </m:e>
                          </m:rad>
                        </m:den>
                      </m:f>
                    </m:oMath>
                  </m:oMathPara>
                </a14:m>
                <a:endParaRPr lang="en-US" sz="28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9" name="TextBox 28">
                <a:extLst>
                  <a:ext uri="{FF2B5EF4-FFF2-40B4-BE49-F238E27FC236}">
                    <a16:creationId xmlns:a16="http://schemas.microsoft.com/office/drawing/2014/main" id="{6B81C584-78A6-4195-9FEB-41F5C73E9BC6}"/>
                  </a:ext>
                </a:extLst>
              </p:cNvPr>
              <p:cNvSpPr txBox="1">
                <a:spLocks noRot="1" noChangeAspect="1" noMove="1" noResize="1" noEditPoints="1" noAdjustHandles="1" noChangeArrowheads="1" noChangeShapeType="1" noTextEdit="1"/>
              </p:cNvSpPr>
              <p:nvPr/>
            </p:nvSpPr>
            <p:spPr>
              <a:xfrm>
                <a:off x="669656" y="3640404"/>
                <a:ext cx="6117220" cy="1082669"/>
              </a:xfrm>
              <a:prstGeom prst="rect">
                <a:avLst/>
              </a:prstGeom>
              <a:blipFill>
                <a:blip r:embed="rId9"/>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9C7B46E-F3E2-435F-9B77-666767362A0C}"/>
              </a:ext>
            </a:extLst>
          </p:cNvPr>
          <p:cNvSpPr txBox="1"/>
          <p:nvPr/>
        </p:nvSpPr>
        <p:spPr>
          <a:xfrm>
            <a:off x="-2995" y="4860417"/>
            <a:ext cx="8018361" cy="553998"/>
          </a:xfrm>
          <a:prstGeom prst="rect">
            <a:avLst/>
          </a:prstGeom>
          <a:noFill/>
        </p:spPr>
        <p:txBody>
          <a:bodyPr wrap="square">
            <a:spAutoFit/>
          </a:bodyPr>
          <a:lstStyle/>
          <a:p>
            <a:r>
              <a:rPr lang="en-US" sz="3000" dirty="0">
                <a:latin typeface="CMU Serif" panose="02000603000000000000" pitchFamily="2" charset="0"/>
                <a:ea typeface="CMU Serif" panose="02000603000000000000" pitchFamily="2" charset="0"/>
                <a:cs typeface="CMU Serif" panose="02000603000000000000" pitchFamily="2" charset="0"/>
              </a:rPr>
              <a:t>Directional spectrum (our new measure):</a:t>
            </a: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9C7DBC68-2D72-4E7A-ADF5-DFAAD80DD356}"/>
                  </a:ext>
                </a:extLst>
              </p:cNvPr>
              <p:cNvSpPr txBox="1"/>
              <p:nvPr/>
            </p:nvSpPr>
            <p:spPr>
              <a:xfrm>
                <a:off x="777510" y="5549742"/>
                <a:ext cx="6117220" cy="761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ℱ</m:t>
                          </m:r>
                        </m:e>
                        <m:sub>
                          <m:r>
                            <a:rPr lang="en-US" sz="3200" b="0" i="1" smtClean="0">
                              <a:latin typeface="Cambria Math" panose="02040503050406030204" pitchFamily="18" charset="0"/>
                            </a:rPr>
                            <m:t>𝜙</m:t>
                          </m:r>
                        </m:sub>
                      </m:sSub>
                      <m:r>
                        <a:rPr lang="en-US" sz="3200" b="0" i="1" smtClean="0">
                          <a:latin typeface="Cambria Math" panose="02040503050406030204" pitchFamily="18" charset="0"/>
                        </a:rPr>
                        <m:t>(</m:t>
                      </m:r>
                      <m:r>
                        <a:rPr lang="en-US" sz="3200" b="1" i="0" smtClean="0">
                          <a:latin typeface="Cambria Math" panose="02040503050406030204" pitchFamily="18" charset="0"/>
                        </a:rPr>
                        <m:t>𝐊</m:t>
                      </m:r>
                      <m:r>
                        <a:rPr lang="en-US" sz="3200" b="0" i="1" smtClean="0">
                          <a:latin typeface="Cambria Math" panose="02040503050406030204" pitchFamily="18" charset="0"/>
                        </a:rPr>
                        <m:t>,</m:t>
                      </m:r>
                      <m:r>
                        <a:rPr lang="en-US" sz="3200" b="0" i="1" smtClean="0">
                          <a:latin typeface="Cambria Math" panose="02040503050406030204" pitchFamily="18" charset="0"/>
                        </a:rPr>
                        <m:t>𝜆</m:t>
                      </m:r>
                      <m:r>
                        <a:rPr lang="en-US" sz="3200" b="0" i="1" smtClean="0">
                          <a:latin typeface="Cambria Math" panose="02040503050406030204" pitchFamily="18" charset="0"/>
                        </a:rPr>
                        <m:t>) =</m:t>
                      </m:r>
                      <m:sSup>
                        <m:sSupPr>
                          <m:ctrlPr>
                            <a:rPr lang="en-US" sz="3200" b="0" i="1" smtClean="0">
                              <a:latin typeface="Cambria Math" panose="02040503050406030204" pitchFamily="18" charset="0"/>
                            </a:rPr>
                          </m:ctrlPr>
                        </m:sSupPr>
                        <m:e>
                          <m:d>
                            <m:dPr>
                              <m:begChr m:val="|"/>
                              <m:endChr m:val="|"/>
                              <m:ctrlPr>
                                <a:rPr lang="en-US" sz="3200" i="1">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ℱ</m:t>
                              </m:r>
                              <m:d>
                                <m:dPr>
                                  <m:begChr m:val="{"/>
                                  <m:endChr m:val="}"/>
                                  <m:ctrlPr>
                                    <a:rPr lang="en-US" sz="3200" i="1">
                                      <a:latin typeface="Cambria Math" panose="02040503050406030204" pitchFamily="18" charset="0"/>
                                      <a:ea typeface="Cambria Math" panose="02040503050406030204" pitchFamily="18" charset="0"/>
                                    </a:rPr>
                                  </m:ctrlPr>
                                </m:dPr>
                                <m:e>
                                  <m:acc>
                                    <m:accPr>
                                      <m:chr m:val="̂"/>
                                      <m:ctrlPr>
                                        <a:rPr lang="en-US" sz="3200" i="1">
                                          <a:latin typeface="Cambria Math" panose="02040503050406030204" pitchFamily="18" charset="0"/>
                                        </a:rPr>
                                      </m:ctrlPr>
                                    </m:accPr>
                                    <m:e>
                                      <m:r>
                                        <a:rPr lang="en-US" sz="3200" i="1">
                                          <a:latin typeface="Cambria Math" panose="02040503050406030204" pitchFamily="18" charset="0"/>
                                        </a:rPr>
                                        <m:t>𝑃</m:t>
                                      </m:r>
                                    </m:e>
                                  </m:acc>
                                  <m:d>
                                    <m:dPr>
                                      <m:ctrlPr>
                                        <a:rPr lang="en-US" sz="3200" i="1">
                                          <a:latin typeface="Cambria Math" panose="02040503050406030204" pitchFamily="18" charset="0"/>
                                        </a:rPr>
                                      </m:ctrlPr>
                                    </m:dPr>
                                    <m:e>
                                      <m:r>
                                        <a:rPr lang="en-US" sz="3200" b="1">
                                          <a:latin typeface="Cambria Math" panose="02040503050406030204" pitchFamily="18" charset="0"/>
                                        </a:rPr>
                                        <m:t>𝐗</m:t>
                                      </m:r>
                                      <m:r>
                                        <a:rPr lang="en-US" sz="3200" i="1">
                                          <a:latin typeface="Cambria Math" panose="02040503050406030204" pitchFamily="18" charset="0"/>
                                        </a:rPr>
                                        <m:t>,</m:t>
                                      </m:r>
                                      <m:r>
                                        <a:rPr lang="en-US" sz="3200" i="1">
                                          <a:latin typeface="Cambria Math" panose="02040503050406030204" pitchFamily="18" charset="0"/>
                                        </a:rPr>
                                        <m:t>𝜆</m:t>
                                      </m:r>
                                    </m:e>
                                  </m:d>
                                </m:e>
                              </m:d>
                            </m:e>
                          </m:d>
                        </m:e>
                        <m:sup>
                          <m:r>
                            <a:rPr lang="en-US" sz="3200" b="0" i="1" smtClean="0">
                              <a:latin typeface="Cambria Math" panose="02040503050406030204" pitchFamily="18" charset="0"/>
                            </a:rPr>
                            <m:t>2</m:t>
                          </m:r>
                        </m:sup>
                      </m:sSup>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32" name="TextBox 31">
                <a:extLst>
                  <a:ext uri="{FF2B5EF4-FFF2-40B4-BE49-F238E27FC236}">
                    <a16:creationId xmlns:a16="http://schemas.microsoft.com/office/drawing/2014/main" id="{9C7DBC68-2D72-4E7A-ADF5-DFAAD80DD356}"/>
                  </a:ext>
                </a:extLst>
              </p:cNvPr>
              <p:cNvSpPr txBox="1">
                <a:spLocks noRot="1" noChangeAspect="1" noMove="1" noResize="1" noEditPoints="1" noAdjustHandles="1" noChangeArrowheads="1" noChangeShapeType="1" noTextEdit="1"/>
              </p:cNvSpPr>
              <p:nvPr/>
            </p:nvSpPr>
            <p:spPr>
              <a:xfrm>
                <a:off x="777510" y="5549742"/>
                <a:ext cx="6117220" cy="76104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8685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3753E-51A7-4A13-AE18-C4C2ADB29205}"/>
              </a:ext>
            </a:extLst>
          </p:cNvPr>
          <p:cNvPicPr>
            <a:picLocks noChangeAspect="1"/>
          </p:cNvPicPr>
          <p:nvPr/>
        </p:nvPicPr>
        <p:blipFill>
          <a:blip r:embed="rId2"/>
          <a:stretch>
            <a:fillRect/>
          </a:stretch>
        </p:blipFill>
        <p:spPr>
          <a:xfrm>
            <a:off x="762349" y="327785"/>
            <a:ext cx="10667301" cy="6622935"/>
          </a:xfrm>
          <a:prstGeom prst="rect">
            <a:avLst/>
          </a:prstGeom>
        </p:spPr>
      </p:pic>
      <p:sp>
        <p:nvSpPr>
          <p:cNvPr id="4" name="TextBox 3">
            <a:extLst>
              <a:ext uri="{FF2B5EF4-FFF2-40B4-BE49-F238E27FC236}">
                <a16:creationId xmlns:a16="http://schemas.microsoft.com/office/drawing/2014/main" id="{321C62E8-13F8-4F06-98A0-446B1EC724C0}"/>
              </a:ext>
            </a:extLst>
          </p:cNvPr>
          <p:cNvSpPr txBox="1"/>
          <p:nvPr/>
        </p:nvSpPr>
        <p:spPr>
          <a:xfrm>
            <a:off x="-1" y="0"/>
            <a:ext cx="12192000" cy="615553"/>
          </a:xfrm>
          <a:prstGeom prst="rect">
            <a:avLst/>
          </a:prstGeom>
          <a:noFill/>
        </p:spPr>
        <p:txBody>
          <a:bodyPr wrap="square">
            <a:spAutoFit/>
          </a:bodyPr>
          <a:lstStyle/>
          <a:p>
            <a:pPr algn="ctr"/>
            <a:r>
              <a:rPr lang="en-US" sz="3400" dirty="0">
                <a:latin typeface="CMU Serif" panose="02000603000000000000" pitchFamily="2" charset="0"/>
                <a:ea typeface="CMU Serif" panose="02000603000000000000" pitchFamily="2" charset="0"/>
                <a:cs typeface="CMU Serif" panose="02000603000000000000" pitchFamily="2" charset="0"/>
              </a:rPr>
              <a:t>Which regime dominates (</a:t>
            </a:r>
            <a:r>
              <a:rPr lang="en-US" sz="3400" dirty="0" err="1">
                <a:latin typeface="CMU Serif" panose="02000603000000000000" pitchFamily="2" charset="0"/>
                <a:ea typeface="CMU Serif" panose="02000603000000000000" pitchFamily="2" charset="0"/>
                <a:cs typeface="CMU Serif" panose="02000603000000000000" pitchFamily="2" charset="0"/>
              </a:rPr>
              <a:t>instrinstic</a:t>
            </a:r>
            <a:r>
              <a:rPr lang="en-US" sz="3400" dirty="0">
                <a:latin typeface="CMU Serif" panose="02000603000000000000" pitchFamily="2" charset="0"/>
                <a:ea typeface="CMU Serif" panose="02000603000000000000" pitchFamily="2" charset="0"/>
                <a:cs typeface="CMU Serif" panose="02000603000000000000" pitchFamily="2" charset="0"/>
              </a:rPr>
              <a:t>, faraday, or transitional)? </a:t>
            </a:r>
          </a:p>
        </p:txBody>
      </p:sp>
    </p:spTree>
    <p:extLst>
      <p:ext uri="{BB962C8B-B14F-4D97-AF65-F5344CB8AC3E}">
        <p14:creationId xmlns:p14="http://schemas.microsoft.com/office/powerpoint/2010/main" val="192390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1C62E8-13F8-4F06-98A0-446B1EC724C0}"/>
              </a:ext>
            </a:extLst>
          </p:cNvPr>
          <p:cNvSpPr txBox="1"/>
          <p:nvPr/>
        </p:nvSpPr>
        <p:spPr>
          <a:xfrm>
            <a:off x="-9939" y="45694"/>
            <a:ext cx="12192000" cy="615553"/>
          </a:xfrm>
          <a:prstGeom prst="rect">
            <a:avLst/>
          </a:prstGeom>
          <a:noFill/>
        </p:spPr>
        <p:txBody>
          <a:bodyPr wrap="square">
            <a:spAutoFit/>
          </a:bodyPr>
          <a:lstStyle/>
          <a:p>
            <a:pPr algn="ctr"/>
            <a:r>
              <a:rPr lang="en-US" sz="3400" dirty="0">
                <a:latin typeface="CMU Serif" panose="02000603000000000000" pitchFamily="2" charset="0"/>
                <a:ea typeface="CMU Serif" panose="02000603000000000000" pitchFamily="2" charset="0"/>
                <a:cs typeface="CMU Serif" panose="02000603000000000000" pitchFamily="2" charset="0"/>
              </a:rPr>
              <a:t>Which regime dominates (</a:t>
            </a:r>
            <a:r>
              <a:rPr lang="en-US" sz="3400" dirty="0" err="1">
                <a:solidFill>
                  <a:srgbClr val="00FF00"/>
                </a:solidFill>
                <a:latin typeface="CMU Serif" panose="02000603000000000000" pitchFamily="2" charset="0"/>
                <a:ea typeface="CMU Serif" panose="02000603000000000000" pitchFamily="2" charset="0"/>
                <a:cs typeface="CMU Serif" panose="02000603000000000000" pitchFamily="2" charset="0"/>
              </a:rPr>
              <a:t>instrinstic</a:t>
            </a:r>
            <a:r>
              <a:rPr lang="en-US" sz="3400" dirty="0">
                <a:latin typeface="CMU Serif" panose="02000603000000000000" pitchFamily="2" charset="0"/>
                <a:ea typeface="CMU Serif" panose="02000603000000000000" pitchFamily="2" charset="0"/>
                <a:cs typeface="CMU Serif" panose="02000603000000000000" pitchFamily="2" charset="0"/>
              </a:rPr>
              <a:t>, </a:t>
            </a:r>
            <a:r>
              <a:rPr lang="en-US" sz="3400" dirty="0">
                <a:solidFill>
                  <a:srgbClr val="FF0000"/>
                </a:solidFill>
                <a:latin typeface="CMU Serif" panose="02000603000000000000" pitchFamily="2" charset="0"/>
                <a:ea typeface="CMU Serif" panose="02000603000000000000" pitchFamily="2" charset="0"/>
                <a:cs typeface="CMU Serif" panose="02000603000000000000" pitchFamily="2" charset="0"/>
              </a:rPr>
              <a:t>faraday</a:t>
            </a:r>
            <a:r>
              <a:rPr lang="en-US" sz="3400" dirty="0">
                <a:latin typeface="CMU Serif" panose="02000603000000000000" pitchFamily="2" charset="0"/>
                <a:ea typeface="CMU Serif" panose="02000603000000000000" pitchFamily="2" charset="0"/>
                <a:cs typeface="CMU Serif" panose="02000603000000000000" pitchFamily="2" charset="0"/>
              </a:rPr>
              <a:t>, or </a:t>
            </a:r>
            <a:r>
              <a:rPr lang="en-US" sz="3400" dirty="0">
                <a:solidFill>
                  <a:srgbClr val="FF9900"/>
                </a:solidFill>
                <a:latin typeface="CMU Serif" panose="02000603000000000000" pitchFamily="2" charset="0"/>
                <a:ea typeface="CMU Serif" panose="02000603000000000000" pitchFamily="2" charset="0"/>
                <a:cs typeface="CMU Serif" panose="02000603000000000000" pitchFamily="2" charset="0"/>
              </a:rPr>
              <a:t>transitional</a:t>
            </a:r>
            <a:r>
              <a:rPr lang="en-US" sz="3400" dirty="0">
                <a:latin typeface="CMU Serif" panose="02000603000000000000" pitchFamily="2" charset="0"/>
                <a:ea typeface="CMU Serif" panose="02000603000000000000" pitchFamily="2" charset="0"/>
                <a:cs typeface="CMU Serif" panose="02000603000000000000" pitchFamily="2" charset="0"/>
              </a:rPr>
              <a:t>)? </a:t>
            </a:r>
          </a:p>
        </p:txBody>
      </p:sp>
      <p:pic>
        <p:nvPicPr>
          <p:cNvPr id="13" name="Picture 12">
            <a:extLst>
              <a:ext uri="{FF2B5EF4-FFF2-40B4-BE49-F238E27FC236}">
                <a16:creationId xmlns:a16="http://schemas.microsoft.com/office/drawing/2014/main" id="{8B471F8F-CE85-4ECF-9FFF-3014B25780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5" y="865335"/>
            <a:ext cx="5513997" cy="3625642"/>
          </a:xfrm>
          <a:prstGeom prst="rect">
            <a:avLst/>
          </a:prstGeom>
        </p:spPr>
      </p:pic>
      <p:pic>
        <p:nvPicPr>
          <p:cNvPr id="3" name="Picture 2">
            <a:extLst>
              <a:ext uri="{FF2B5EF4-FFF2-40B4-BE49-F238E27FC236}">
                <a16:creationId xmlns:a16="http://schemas.microsoft.com/office/drawing/2014/main" id="{3C83753E-51A7-4A13-AE18-C4C2ADB29205}"/>
              </a:ext>
            </a:extLst>
          </p:cNvPr>
          <p:cNvPicPr>
            <a:picLocks noChangeAspect="1"/>
          </p:cNvPicPr>
          <p:nvPr/>
        </p:nvPicPr>
        <p:blipFill rotWithShape="1">
          <a:blip r:embed="rId4"/>
          <a:srcRect l="2582" t="2876"/>
          <a:stretch/>
        </p:blipFill>
        <p:spPr>
          <a:xfrm>
            <a:off x="3250704" y="2595243"/>
            <a:ext cx="6007595" cy="3718621"/>
          </a:xfrm>
          <a:prstGeom prst="rect">
            <a:avLst/>
          </a:prstGeom>
        </p:spPr>
      </p:pic>
      <p:pic>
        <p:nvPicPr>
          <p:cNvPr id="15" name="Picture 14">
            <a:extLst>
              <a:ext uri="{FF2B5EF4-FFF2-40B4-BE49-F238E27FC236}">
                <a16:creationId xmlns:a16="http://schemas.microsoft.com/office/drawing/2014/main" id="{3F3C234B-DFDC-4BD5-8C06-495B43640D8B}"/>
              </a:ext>
            </a:extLst>
          </p:cNvPr>
          <p:cNvPicPr>
            <a:picLocks noChangeAspect="1"/>
          </p:cNvPicPr>
          <p:nvPr/>
        </p:nvPicPr>
        <p:blipFill rotWithShape="1">
          <a:blip r:embed="rId5">
            <a:extLst>
              <a:ext uri="{28A0092B-C50C-407E-A947-70E740481C1C}">
                <a14:useLocalDpi xmlns:a14="http://schemas.microsoft.com/office/drawing/2010/main" val="0"/>
              </a:ext>
            </a:extLst>
          </a:blip>
          <a:srcRect l="2750" t="5269"/>
          <a:stretch/>
        </p:blipFill>
        <p:spPr>
          <a:xfrm>
            <a:off x="7251852" y="3745229"/>
            <a:ext cx="5142243" cy="3295425"/>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F31D9F1-89A8-4A11-B346-C436DC7EE0DF}"/>
                  </a:ext>
                </a:extLst>
              </p:cNvPr>
              <p:cNvSpPr txBox="1"/>
              <p:nvPr/>
            </p:nvSpPr>
            <p:spPr>
              <a:xfrm>
                <a:off x="101986" y="4141067"/>
                <a:ext cx="2948243" cy="52322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3400" i="1" smtClean="0">
                          <a:solidFill>
                            <a:srgbClr val="0000FF"/>
                          </a:solidFill>
                          <a:latin typeface="Cambria Math" panose="02040503050406030204" pitchFamily="18" charset="0"/>
                          <a:ea typeface="Cambria Math" panose="02040503050406030204" pitchFamily="18" charset="0"/>
                        </a:rPr>
                        <m:t>2</m:t>
                      </m:r>
                      <m:sSub>
                        <m:sSubPr>
                          <m:ctrlPr>
                            <a:rPr lang="en-US" sz="3400" i="1">
                              <a:solidFill>
                                <a:srgbClr val="0000FF"/>
                              </a:solidFill>
                              <a:latin typeface="Cambria Math" panose="02040503050406030204" pitchFamily="18" charset="0"/>
                              <a:ea typeface="Cambria Math" panose="02040503050406030204" pitchFamily="18" charset="0"/>
                            </a:rPr>
                          </m:ctrlPr>
                        </m:sSubPr>
                        <m:e>
                          <m:r>
                            <a:rPr lang="en-US" sz="3400" i="1">
                              <a:solidFill>
                                <a:srgbClr val="0000FF"/>
                              </a:solidFill>
                              <a:latin typeface="Cambria Math" panose="02040503050406030204" pitchFamily="18" charset="0"/>
                              <a:ea typeface="Cambria Math" panose="02040503050406030204" pitchFamily="18" charset="0"/>
                            </a:rPr>
                            <m:t>𝜎</m:t>
                          </m:r>
                        </m:e>
                        <m:sub>
                          <m:r>
                            <m:rPr>
                              <m:sty m:val="p"/>
                            </m:rPr>
                            <a:rPr lang="en-US" sz="3400" b="0" i="0" smtClean="0">
                              <a:solidFill>
                                <a:srgbClr val="0000FF"/>
                              </a:solidFill>
                              <a:latin typeface="Cambria Math" panose="02040503050406030204" pitchFamily="18" charset="0"/>
                              <a:ea typeface="Cambria Math" panose="02040503050406030204" pitchFamily="18" charset="0"/>
                            </a:rPr>
                            <m:t>RM</m:t>
                          </m:r>
                        </m:sub>
                      </m:sSub>
                      <m:sSup>
                        <m:sSupPr>
                          <m:ctrlPr>
                            <a:rPr lang="en-US" sz="3400" i="1" smtClean="0">
                              <a:solidFill>
                                <a:srgbClr val="0000FF"/>
                              </a:solidFill>
                              <a:latin typeface="Cambria Math" panose="02040503050406030204" pitchFamily="18" charset="0"/>
                              <a:ea typeface="Cambria Math" panose="02040503050406030204" pitchFamily="18" charset="0"/>
                            </a:rPr>
                          </m:ctrlPr>
                        </m:sSupPr>
                        <m:e>
                          <m:r>
                            <a:rPr lang="en-US" sz="3400" i="1">
                              <a:solidFill>
                                <a:srgbClr val="0000FF"/>
                              </a:solidFill>
                              <a:latin typeface="Cambria Math" panose="02040503050406030204" pitchFamily="18" charset="0"/>
                            </a:rPr>
                            <m:t>𝜆</m:t>
                          </m:r>
                        </m:e>
                        <m:sup>
                          <m:r>
                            <a:rPr lang="en-US" sz="3400" b="0" i="1" smtClean="0">
                              <a:solidFill>
                                <a:srgbClr val="0000FF"/>
                              </a:solidFill>
                              <a:latin typeface="Cambria Math" panose="02040503050406030204" pitchFamily="18" charset="0"/>
                              <a:ea typeface="Cambria Math" panose="02040503050406030204" pitchFamily="18" charset="0"/>
                            </a:rPr>
                            <m:t>2</m:t>
                          </m:r>
                        </m:sup>
                      </m:sSup>
                      <m:r>
                        <a:rPr lang="en-US" sz="3400" b="0" i="1" smtClean="0">
                          <a:solidFill>
                            <a:srgbClr val="0000FF"/>
                          </a:solidFill>
                          <a:latin typeface="Cambria Math" panose="02040503050406030204" pitchFamily="18" charset="0"/>
                          <a:ea typeface="Cambria Math" panose="02040503050406030204" pitchFamily="18" charset="0"/>
                        </a:rPr>
                        <m:t>≪1</m:t>
                      </m:r>
                    </m:oMath>
                  </m:oMathPara>
                </a14:m>
                <a:endParaRPr lang="en-US" sz="3400" dirty="0">
                  <a:solidFill>
                    <a:srgbClr val="0000FF"/>
                  </a:solidFill>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 name="TextBox 1">
                <a:extLst>
                  <a:ext uri="{FF2B5EF4-FFF2-40B4-BE49-F238E27FC236}">
                    <a16:creationId xmlns:a16="http://schemas.microsoft.com/office/drawing/2014/main" id="{1F31D9F1-89A8-4A11-B346-C436DC7EE0DF}"/>
                  </a:ext>
                </a:extLst>
              </p:cNvPr>
              <p:cNvSpPr txBox="1">
                <a:spLocks noRot="1" noChangeAspect="1" noMove="1" noResize="1" noEditPoints="1" noAdjustHandles="1" noChangeArrowheads="1" noChangeShapeType="1" noTextEdit="1"/>
              </p:cNvSpPr>
              <p:nvPr/>
            </p:nvSpPr>
            <p:spPr>
              <a:xfrm>
                <a:off x="101986" y="4141067"/>
                <a:ext cx="2948243"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AFBE91A-D752-4D42-9C32-87C7CD9D308C}"/>
                  </a:ext>
                </a:extLst>
              </p:cNvPr>
              <p:cNvSpPr txBox="1"/>
              <p:nvPr/>
            </p:nvSpPr>
            <p:spPr>
              <a:xfrm>
                <a:off x="3752760" y="5899662"/>
                <a:ext cx="2948243" cy="52322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3400" i="1" smtClean="0">
                          <a:gradFill flip="none" rotWithShape="1">
                            <a:gsLst>
                              <a:gs pos="0">
                                <a:srgbClr val="FFC000"/>
                              </a:gs>
                              <a:gs pos="100000">
                                <a:srgbClr val="0000FF"/>
                              </a:gs>
                            </a:gsLst>
                            <a:lin ang="0" scaled="1"/>
                            <a:tileRect/>
                          </a:gradFill>
                          <a:latin typeface="Cambria Math" panose="02040503050406030204" pitchFamily="18" charset="0"/>
                          <a:ea typeface="Cambria Math" panose="02040503050406030204" pitchFamily="18" charset="0"/>
                        </a:rPr>
                        <m:t>2</m:t>
                      </m:r>
                      <m:sSub>
                        <m:sSubPr>
                          <m:ctrlPr>
                            <a:rPr lang="en-US" sz="3400" i="1">
                              <a:gradFill flip="none" rotWithShape="1">
                                <a:gsLst>
                                  <a:gs pos="0">
                                    <a:srgbClr val="FFC000"/>
                                  </a:gs>
                                  <a:gs pos="100000">
                                    <a:srgbClr val="0000FF"/>
                                  </a:gs>
                                </a:gsLst>
                                <a:lin ang="0" scaled="1"/>
                                <a:tileRect/>
                              </a:gradFill>
                              <a:latin typeface="Cambria Math" panose="02040503050406030204" pitchFamily="18" charset="0"/>
                              <a:ea typeface="Cambria Math" panose="02040503050406030204" pitchFamily="18" charset="0"/>
                            </a:rPr>
                          </m:ctrlPr>
                        </m:sSubPr>
                        <m:e>
                          <m:r>
                            <a:rPr lang="en-US" sz="3400" i="1">
                              <a:gradFill flip="none" rotWithShape="1">
                                <a:gsLst>
                                  <a:gs pos="0">
                                    <a:srgbClr val="FFC000"/>
                                  </a:gs>
                                  <a:gs pos="100000">
                                    <a:srgbClr val="0000FF"/>
                                  </a:gs>
                                </a:gsLst>
                                <a:lin ang="0" scaled="1"/>
                                <a:tileRect/>
                              </a:gradFill>
                              <a:latin typeface="Cambria Math" panose="02040503050406030204" pitchFamily="18" charset="0"/>
                              <a:ea typeface="Cambria Math" panose="02040503050406030204" pitchFamily="18" charset="0"/>
                            </a:rPr>
                            <m:t>𝜎</m:t>
                          </m:r>
                        </m:e>
                        <m:sub>
                          <m:r>
                            <m:rPr>
                              <m:sty m:val="p"/>
                            </m:rPr>
                            <a:rPr lang="en-US" sz="3400">
                              <a:gradFill flip="none" rotWithShape="1">
                                <a:gsLst>
                                  <a:gs pos="0">
                                    <a:srgbClr val="FFC000"/>
                                  </a:gs>
                                  <a:gs pos="100000">
                                    <a:srgbClr val="0000FF"/>
                                  </a:gs>
                                </a:gsLst>
                                <a:lin ang="0" scaled="1"/>
                                <a:tileRect/>
                              </a:gradFill>
                              <a:latin typeface="Cambria Math" panose="02040503050406030204" pitchFamily="18" charset="0"/>
                              <a:ea typeface="Cambria Math" panose="02040503050406030204" pitchFamily="18" charset="0"/>
                            </a:rPr>
                            <m:t>RM</m:t>
                          </m:r>
                        </m:sub>
                      </m:sSub>
                      <m:sSup>
                        <m:sSupPr>
                          <m:ctrlPr>
                            <a:rPr lang="en-US" sz="3400" i="1" smtClean="0">
                              <a:gradFill flip="none" rotWithShape="1">
                                <a:gsLst>
                                  <a:gs pos="0">
                                    <a:srgbClr val="FFC000"/>
                                  </a:gs>
                                  <a:gs pos="100000">
                                    <a:srgbClr val="0000FF"/>
                                  </a:gs>
                                </a:gsLst>
                                <a:lin ang="0" scaled="1"/>
                                <a:tileRect/>
                              </a:gradFill>
                              <a:latin typeface="Cambria Math" panose="02040503050406030204" pitchFamily="18" charset="0"/>
                              <a:ea typeface="Cambria Math" panose="02040503050406030204" pitchFamily="18" charset="0"/>
                            </a:rPr>
                          </m:ctrlPr>
                        </m:sSupPr>
                        <m:e>
                          <m:r>
                            <a:rPr lang="en-US" sz="3400" i="1">
                              <a:gradFill flip="none" rotWithShape="1">
                                <a:gsLst>
                                  <a:gs pos="0">
                                    <a:srgbClr val="FFC000"/>
                                  </a:gs>
                                  <a:gs pos="100000">
                                    <a:srgbClr val="0000FF"/>
                                  </a:gs>
                                </a:gsLst>
                                <a:lin ang="0" scaled="1"/>
                                <a:tileRect/>
                              </a:gradFill>
                              <a:latin typeface="Cambria Math" panose="02040503050406030204" pitchFamily="18" charset="0"/>
                            </a:rPr>
                            <m:t>𝜆</m:t>
                          </m:r>
                        </m:e>
                        <m:sup>
                          <m:r>
                            <a:rPr lang="en-US" sz="3400" b="0" i="1" smtClean="0">
                              <a:gradFill flip="none" rotWithShape="1">
                                <a:gsLst>
                                  <a:gs pos="0">
                                    <a:srgbClr val="FFC000"/>
                                  </a:gs>
                                  <a:gs pos="100000">
                                    <a:srgbClr val="0000FF"/>
                                  </a:gs>
                                </a:gsLst>
                                <a:lin ang="0" scaled="1"/>
                                <a:tileRect/>
                              </a:gradFill>
                              <a:latin typeface="Cambria Math" panose="02040503050406030204" pitchFamily="18" charset="0"/>
                              <a:ea typeface="Cambria Math" panose="02040503050406030204" pitchFamily="18" charset="0"/>
                            </a:rPr>
                            <m:t>2</m:t>
                          </m:r>
                        </m:sup>
                      </m:sSup>
                      <m:r>
                        <a:rPr lang="en-US" sz="3400" b="0" i="1" smtClean="0">
                          <a:gradFill flip="none" rotWithShape="1">
                            <a:gsLst>
                              <a:gs pos="0">
                                <a:srgbClr val="FFC000"/>
                              </a:gs>
                              <a:gs pos="100000">
                                <a:srgbClr val="0000FF"/>
                              </a:gs>
                            </a:gsLst>
                            <a:lin ang="0" scaled="1"/>
                            <a:tileRect/>
                          </a:gradFill>
                          <a:latin typeface="Cambria Math" panose="02040503050406030204" pitchFamily="18" charset="0"/>
                          <a:ea typeface="Cambria Math" panose="02040503050406030204" pitchFamily="18" charset="0"/>
                        </a:rPr>
                        <m:t>~</m:t>
                      </m:r>
                      <m:r>
                        <a:rPr lang="en-US" sz="3400" b="0" i="1" smtClean="0">
                          <a:gradFill flip="none" rotWithShape="1">
                            <a:gsLst>
                              <a:gs pos="0">
                                <a:srgbClr val="FFC000"/>
                              </a:gs>
                              <a:gs pos="100000">
                                <a:srgbClr val="0000FF"/>
                              </a:gs>
                            </a:gsLst>
                            <a:lin ang="0" scaled="1"/>
                            <a:tileRect/>
                          </a:gradFill>
                          <a:latin typeface="Cambria Math" panose="02040503050406030204" pitchFamily="18" charset="0"/>
                          <a:ea typeface="Cambria Math" panose="02040503050406030204" pitchFamily="18" charset="0"/>
                        </a:rPr>
                        <m:t>1</m:t>
                      </m:r>
                    </m:oMath>
                  </m:oMathPara>
                </a14:m>
                <a:endParaRPr lang="en-US" sz="3400" dirty="0">
                  <a:gradFill flip="none" rotWithShape="1">
                    <a:gsLst>
                      <a:gs pos="0">
                        <a:srgbClr val="FFC000"/>
                      </a:gs>
                      <a:gs pos="100000">
                        <a:srgbClr val="0000FF"/>
                      </a:gs>
                    </a:gsLst>
                    <a:lin ang="0" scaled="1"/>
                    <a:tileRect/>
                  </a:gradFill>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8" name="TextBox 7">
                <a:extLst>
                  <a:ext uri="{FF2B5EF4-FFF2-40B4-BE49-F238E27FC236}">
                    <a16:creationId xmlns:a16="http://schemas.microsoft.com/office/drawing/2014/main" id="{AAFBE91A-D752-4D42-9C32-87C7CD9D308C}"/>
                  </a:ext>
                </a:extLst>
              </p:cNvPr>
              <p:cNvSpPr txBox="1">
                <a:spLocks noRot="1" noChangeAspect="1" noMove="1" noResize="1" noEditPoints="1" noAdjustHandles="1" noChangeArrowheads="1" noChangeShapeType="1" noTextEdit="1"/>
              </p:cNvSpPr>
              <p:nvPr/>
            </p:nvSpPr>
            <p:spPr>
              <a:xfrm>
                <a:off x="3752760" y="5899662"/>
                <a:ext cx="2948243"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45A8F41-1C52-465D-B8A0-22603BDCA02F}"/>
                  </a:ext>
                </a:extLst>
              </p:cNvPr>
              <p:cNvSpPr txBox="1"/>
              <p:nvPr/>
            </p:nvSpPr>
            <p:spPr>
              <a:xfrm>
                <a:off x="7820759" y="4219869"/>
                <a:ext cx="2948243" cy="52322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3400" i="1" smtClean="0">
                          <a:solidFill>
                            <a:srgbClr val="FF9900"/>
                          </a:solidFill>
                          <a:latin typeface="Cambria Math" panose="02040503050406030204" pitchFamily="18" charset="0"/>
                          <a:ea typeface="Cambria Math" panose="02040503050406030204" pitchFamily="18" charset="0"/>
                        </a:rPr>
                        <m:t>2</m:t>
                      </m:r>
                      <m:sSub>
                        <m:sSubPr>
                          <m:ctrlPr>
                            <a:rPr lang="en-US" sz="3400" i="1">
                              <a:solidFill>
                                <a:srgbClr val="FF9900"/>
                              </a:solidFill>
                              <a:latin typeface="Cambria Math" panose="02040503050406030204" pitchFamily="18" charset="0"/>
                              <a:ea typeface="Cambria Math" panose="02040503050406030204" pitchFamily="18" charset="0"/>
                            </a:rPr>
                          </m:ctrlPr>
                        </m:sSubPr>
                        <m:e>
                          <m:r>
                            <a:rPr lang="en-US" sz="3400" i="1">
                              <a:solidFill>
                                <a:srgbClr val="FF9900"/>
                              </a:solidFill>
                              <a:latin typeface="Cambria Math" panose="02040503050406030204" pitchFamily="18" charset="0"/>
                              <a:ea typeface="Cambria Math" panose="02040503050406030204" pitchFamily="18" charset="0"/>
                            </a:rPr>
                            <m:t>𝜎</m:t>
                          </m:r>
                        </m:e>
                        <m:sub>
                          <m:r>
                            <m:rPr>
                              <m:sty m:val="p"/>
                            </m:rPr>
                            <a:rPr lang="en-US" sz="3400">
                              <a:solidFill>
                                <a:srgbClr val="FF9900"/>
                              </a:solidFill>
                              <a:latin typeface="Cambria Math" panose="02040503050406030204" pitchFamily="18" charset="0"/>
                              <a:ea typeface="Cambria Math" panose="02040503050406030204" pitchFamily="18" charset="0"/>
                            </a:rPr>
                            <m:t>RM</m:t>
                          </m:r>
                        </m:sub>
                      </m:sSub>
                      <m:sSup>
                        <m:sSupPr>
                          <m:ctrlPr>
                            <a:rPr lang="en-US" sz="3400" i="1" smtClean="0">
                              <a:solidFill>
                                <a:srgbClr val="FF9900"/>
                              </a:solidFill>
                              <a:latin typeface="Cambria Math" panose="02040503050406030204" pitchFamily="18" charset="0"/>
                              <a:ea typeface="Cambria Math" panose="02040503050406030204" pitchFamily="18" charset="0"/>
                            </a:rPr>
                          </m:ctrlPr>
                        </m:sSupPr>
                        <m:e>
                          <m:r>
                            <a:rPr lang="en-US" sz="3400" i="1">
                              <a:solidFill>
                                <a:srgbClr val="FF9900"/>
                              </a:solidFill>
                              <a:latin typeface="Cambria Math" panose="02040503050406030204" pitchFamily="18" charset="0"/>
                            </a:rPr>
                            <m:t>𝜆</m:t>
                          </m:r>
                        </m:e>
                        <m:sup>
                          <m:r>
                            <a:rPr lang="en-US" sz="3400" b="0" i="1" smtClean="0">
                              <a:solidFill>
                                <a:srgbClr val="FF9900"/>
                              </a:solidFill>
                              <a:latin typeface="Cambria Math" panose="02040503050406030204" pitchFamily="18" charset="0"/>
                              <a:ea typeface="Cambria Math" panose="02040503050406030204" pitchFamily="18" charset="0"/>
                            </a:rPr>
                            <m:t>2</m:t>
                          </m:r>
                        </m:sup>
                      </m:sSup>
                      <m:r>
                        <a:rPr lang="en-US" sz="3400" i="1">
                          <a:solidFill>
                            <a:srgbClr val="FF9900"/>
                          </a:solidFill>
                          <a:latin typeface="Cambria Math" panose="02040503050406030204" pitchFamily="18" charset="0"/>
                          <a:ea typeface="Cambria Math" panose="02040503050406030204" pitchFamily="18" charset="0"/>
                        </a:rPr>
                        <m:t>≫</m:t>
                      </m:r>
                      <m:r>
                        <a:rPr lang="en-US" sz="3400" b="0" i="1" smtClean="0">
                          <a:solidFill>
                            <a:srgbClr val="FF9900"/>
                          </a:solidFill>
                          <a:latin typeface="Cambria Math" panose="02040503050406030204" pitchFamily="18" charset="0"/>
                          <a:ea typeface="Cambria Math" panose="02040503050406030204" pitchFamily="18" charset="0"/>
                        </a:rPr>
                        <m:t>1</m:t>
                      </m:r>
                    </m:oMath>
                  </m:oMathPara>
                </a14:m>
                <a:endParaRPr lang="en-US" sz="3400" dirty="0">
                  <a:solidFill>
                    <a:srgbClr val="FF9900"/>
                  </a:solidFill>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9" name="TextBox 8">
                <a:extLst>
                  <a:ext uri="{FF2B5EF4-FFF2-40B4-BE49-F238E27FC236}">
                    <a16:creationId xmlns:a16="http://schemas.microsoft.com/office/drawing/2014/main" id="{D45A8F41-1C52-465D-B8A0-22603BDCA02F}"/>
                  </a:ext>
                </a:extLst>
              </p:cNvPr>
              <p:cNvSpPr txBox="1">
                <a:spLocks noRot="1" noChangeAspect="1" noMove="1" noResize="1" noEditPoints="1" noAdjustHandles="1" noChangeArrowheads="1" noChangeShapeType="1" noTextEdit="1"/>
              </p:cNvSpPr>
              <p:nvPr/>
            </p:nvSpPr>
            <p:spPr>
              <a:xfrm>
                <a:off x="7820759" y="4219869"/>
                <a:ext cx="2948243" cy="523220"/>
              </a:xfrm>
              <a:prstGeom prst="rect">
                <a:avLst/>
              </a:prstGeom>
              <a:blipFill>
                <a:blip r:embed="rId8"/>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1394F985-8AE8-47B6-8E8D-0D9FA03C1F8E}"/>
              </a:ext>
            </a:extLst>
          </p:cNvPr>
          <p:cNvSpPr txBox="1"/>
          <p:nvPr/>
        </p:nvSpPr>
        <p:spPr>
          <a:xfrm>
            <a:off x="8834616" y="3234582"/>
            <a:ext cx="3632642" cy="553998"/>
          </a:xfrm>
          <a:prstGeom prst="rect">
            <a:avLst/>
          </a:prstGeom>
          <a:noFill/>
        </p:spPr>
        <p:txBody>
          <a:bodyPr wrap="square">
            <a:spAutoFit/>
          </a:bodyPr>
          <a:lstStyle/>
          <a:p>
            <a:r>
              <a:rPr lang="en-US" sz="3000" dirty="0">
                <a:solidFill>
                  <a:srgbClr val="FF0000"/>
                </a:solidFill>
                <a:latin typeface="CMU Serif" panose="02000603000000000000" pitchFamily="2" charset="0"/>
                <a:ea typeface="CMU Serif" panose="02000603000000000000" pitchFamily="2" charset="0"/>
                <a:cs typeface="CMU Serif" panose="02000603000000000000" pitchFamily="2" charset="0"/>
              </a:rPr>
              <a:t>Faraday-dominated</a:t>
            </a:r>
            <a:endParaRPr lang="en-US" sz="3000" dirty="0"/>
          </a:p>
        </p:txBody>
      </p:sp>
      <p:sp>
        <p:nvSpPr>
          <p:cNvPr id="17" name="TextBox 16">
            <a:extLst>
              <a:ext uri="{FF2B5EF4-FFF2-40B4-BE49-F238E27FC236}">
                <a16:creationId xmlns:a16="http://schemas.microsoft.com/office/drawing/2014/main" id="{A40DB9F6-6667-471B-AB4F-A6DD5DBDC2ED}"/>
              </a:ext>
            </a:extLst>
          </p:cNvPr>
          <p:cNvSpPr txBox="1"/>
          <p:nvPr/>
        </p:nvSpPr>
        <p:spPr>
          <a:xfrm>
            <a:off x="944275" y="586077"/>
            <a:ext cx="4612858" cy="553998"/>
          </a:xfrm>
          <a:prstGeom prst="rect">
            <a:avLst/>
          </a:prstGeom>
          <a:noFill/>
        </p:spPr>
        <p:txBody>
          <a:bodyPr wrap="square">
            <a:spAutoFit/>
          </a:bodyPr>
          <a:lstStyle/>
          <a:p>
            <a:r>
              <a:rPr lang="en-US" sz="3000" dirty="0">
                <a:solidFill>
                  <a:srgbClr val="00FF00"/>
                </a:solidFill>
                <a:latin typeface="CMU Serif" panose="02000603000000000000" pitchFamily="2" charset="0"/>
                <a:ea typeface="CMU Serif" panose="02000603000000000000" pitchFamily="2" charset="0"/>
                <a:cs typeface="CMU Serif" panose="02000603000000000000" pitchFamily="2" charset="0"/>
              </a:rPr>
              <a:t>Synchrotron-dominated</a:t>
            </a:r>
            <a:endParaRPr lang="en-US" sz="3000" dirty="0">
              <a:solidFill>
                <a:srgbClr val="00FF00"/>
              </a:solidFill>
            </a:endParaRPr>
          </a:p>
        </p:txBody>
      </p:sp>
      <p:sp>
        <p:nvSpPr>
          <p:cNvPr id="18" name="TextBox 17">
            <a:extLst>
              <a:ext uri="{FF2B5EF4-FFF2-40B4-BE49-F238E27FC236}">
                <a16:creationId xmlns:a16="http://schemas.microsoft.com/office/drawing/2014/main" id="{D74185E3-0602-4707-BD3A-1A1CF21C03C1}"/>
              </a:ext>
            </a:extLst>
          </p:cNvPr>
          <p:cNvSpPr txBox="1"/>
          <p:nvPr/>
        </p:nvSpPr>
        <p:spPr>
          <a:xfrm>
            <a:off x="4908218" y="2092629"/>
            <a:ext cx="4103729" cy="553998"/>
          </a:xfrm>
          <a:prstGeom prst="rect">
            <a:avLst/>
          </a:prstGeom>
          <a:noFill/>
        </p:spPr>
        <p:txBody>
          <a:bodyPr wrap="square">
            <a:spAutoFit/>
          </a:bodyPr>
          <a:lstStyle/>
          <a:p>
            <a:pPr algn="ctr"/>
            <a:r>
              <a:rPr lang="en-US" sz="3000" dirty="0">
                <a:solidFill>
                  <a:srgbClr val="FF9900"/>
                </a:solidFill>
                <a:latin typeface="CMU Serif" panose="02000603000000000000" pitchFamily="2" charset="0"/>
                <a:ea typeface="CMU Serif" panose="02000603000000000000" pitchFamily="2" charset="0"/>
                <a:cs typeface="CMU Serif" panose="02000603000000000000" pitchFamily="2" charset="0"/>
              </a:rPr>
              <a:t>Transitional Regime</a:t>
            </a:r>
            <a:endParaRPr lang="en-US" sz="3000" dirty="0">
              <a:solidFill>
                <a:srgbClr val="FF9900"/>
              </a:solidFill>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7B2937F-81AC-43BA-85A4-915D58A47A57}"/>
                  </a:ext>
                </a:extLst>
              </p:cNvPr>
              <p:cNvSpPr txBox="1"/>
              <p:nvPr/>
            </p:nvSpPr>
            <p:spPr>
              <a:xfrm>
                <a:off x="387772" y="4844355"/>
                <a:ext cx="3820497" cy="584775"/>
              </a:xfrm>
              <a:prstGeom prst="rect">
                <a:avLst/>
              </a:prstGeom>
              <a:noFill/>
            </p:spPr>
            <p:txBody>
              <a:bodyPr wrap="square">
                <a:spAutoFit/>
              </a:bodyPr>
              <a:lstStyle/>
              <a:p>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…short </a:t>
                </a:r>
                <a14:m>
                  <m:oMath xmlns:m="http://schemas.openxmlformats.org/officeDocument/2006/math">
                    <m:r>
                      <a:rPr lang="el-GR" sz="3200" b="0" i="1" smtClean="0">
                        <a:latin typeface="Cambria Math" panose="02040503050406030204" pitchFamily="18" charset="0"/>
                      </a:rPr>
                      <m:t>𝜆</m:t>
                    </m:r>
                    <m:r>
                      <a:rPr lang="el-GR" sz="3200" b="0" i="1" smtClean="0">
                        <a:latin typeface="Cambria Math" panose="02040503050406030204" pitchFamily="18" charset="0"/>
                      </a:rPr>
                      <m:t> </m:t>
                    </m:r>
                  </m:oMath>
                </a14:m>
                <a:endPar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9" name="TextBox 18">
                <a:extLst>
                  <a:ext uri="{FF2B5EF4-FFF2-40B4-BE49-F238E27FC236}">
                    <a16:creationId xmlns:a16="http://schemas.microsoft.com/office/drawing/2014/main" id="{07B2937F-81AC-43BA-85A4-915D58A47A57}"/>
                  </a:ext>
                </a:extLst>
              </p:cNvPr>
              <p:cNvSpPr txBox="1">
                <a:spLocks noRot="1" noChangeAspect="1" noMove="1" noResize="1" noEditPoints="1" noAdjustHandles="1" noChangeArrowheads="1" noChangeShapeType="1" noTextEdit="1"/>
              </p:cNvSpPr>
              <p:nvPr/>
            </p:nvSpPr>
            <p:spPr>
              <a:xfrm>
                <a:off x="387772" y="4844355"/>
                <a:ext cx="3820497" cy="584775"/>
              </a:xfrm>
              <a:prstGeom prst="rect">
                <a:avLst/>
              </a:prstGeom>
              <a:blipFill>
                <a:blip r:embed="rId9"/>
                <a:stretch>
                  <a:fillRect l="-4153" t="-1354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CC2E6FF-28A4-400B-B5EF-BFCAC3DF86A0}"/>
                  </a:ext>
                </a:extLst>
              </p:cNvPr>
              <p:cNvSpPr txBox="1"/>
              <p:nvPr/>
            </p:nvSpPr>
            <p:spPr>
              <a:xfrm>
                <a:off x="10288659" y="2703146"/>
                <a:ext cx="3665143" cy="584775"/>
              </a:xfrm>
              <a:prstGeom prst="rect">
                <a:avLst/>
              </a:prstGeom>
              <a:noFill/>
            </p:spPr>
            <p:txBody>
              <a:bodyPr wrap="square">
                <a:spAutoFit/>
              </a:bodyPr>
              <a:lstStyle/>
              <a:p>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Long </a:t>
                </a:r>
                <a14:m>
                  <m:oMath xmlns:m="http://schemas.openxmlformats.org/officeDocument/2006/math">
                    <m:r>
                      <a:rPr lang="el-GR" sz="3200" b="0" i="1" smtClean="0">
                        <a:latin typeface="Cambria Math" panose="02040503050406030204" pitchFamily="18" charset="0"/>
                      </a:rPr>
                      <m:t>𝜆</m:t>
                    </m:r>
                  </m:oMath>
                </a14:m>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a:t>
                </a:r>
              </a:p>
            </p:txBody>
          </p:sp>
        </mc:Choice>
        <mc:Fallback>
          <p:sp>
            <p:nvSpPr>
              <p:cNvPr id="20" name="TextBox 19">
                <a:extLst>
                  <a:ext uri="{FF2B5EF4-FFF2-40B4-BE49-F238E27FC236}">
                    <a16:creationId xmlns:a16="http://schemas.microsoft.com/office/drawing/2014/main" id="{0CC2E6FF-28A4-400B-B5EF-BFCAC3DF86A0}"/>
                  </a:ext>
                </a:extLst>
              </p:cNvPr>
              <p:cNvSpPr txBox="1">
                <a:spLocks noRot="1" noChangeAspect="1" noMove="1" noResize="1" noEditPoints="1" noAdjustHandles="1" noChangeArrowheads="1" noChangeShapeType="1" noTextEdit="1"/>
              </p:cNvSpPr>
              <p:nvPr/>
            </p:nvSpPr>
            <p:spPr>
              <a:xfrm>
                <a:off x="10288659" y="2703146"/>
                <a:ext cx="3665143" cy="584775"/>
              </a:xfrm>
              <a:prstGeom prst="rect">
                <a:avLst/>
              </a:prstGeom>
              <a:blipFill>
                <a:blip r:embed="rId10"/>
                <a:stretch>
                  <a:fillRect l="-4326" t="-1354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A63C5E1-F2EC-461A-8CEE-7467AC446A2D}"/>
                  </a:ext>
                </a:extLst>
              </p:cNvPr>
              <p:cNvSpPr txBox="1"/>
              <p:nvPr/>
            </p:nvSpPr>
            <p:spPr>
              <a:xfrm>
                <a:off x="5058138" y="852053"/>
                <a:ext cx="7133862" cy="1077218"/>
              </a:xfrm>
              <a:prstGeom prst="rect">
                <a:avLst/>
              </a:prstGeom>
              <a:noFill/>
            </p:spPr>
            <p:txBody>
              <a:bodyPr wrap="square">
                <a:spAutoFit/>
              </a:bodyPr>
              <a:lstStyle/>
              <a:p>
                <a:pPr algn="ctr"/>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Small </a:t>
                </a:r>
                <a14:m>
                  <m:oMath xmlns:m="http://schemas.openxmlformats.org/officeDocument/2006/math">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𝜆</m:t>
                    </m:r>
                  </m:oMath>
                </a14:m>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a:t>
                </a:r>
                <a:r>
                  <a:rPr lang="en-US" sz="3200" dirty="0">
                    <a:solidFill>
                      <a:srgbClr val="00FF00"/>
                    </a:solidFill>
                    <a:latin typeface="CMU Serif" panose="02000603000000000000" pitchFamily="2" charset="0"/>
                    <a:ea typeface="CMU Serif" panose="02000603000000000000" pitchFamily="2" charset="0"/>
                    <a:cs typeface="CMU Serif" panose="02000603000000000000" pitchFamily="2" charset="0"/>
                  </a:rPr>
                  <a:t>synchrotron</a:t>
                </a:r>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 screen dominates</a:t>
                </a:r>
              </a:p>
              <a:p>
                <a:pPr algn="ctr"/>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Large </a:t>
                </a:r>
                <a14:m>
                  <m:oMath xmlns:m="http://schemas.openxmlformats.org/officeDocument/2006/math">
                    <m:r>
                      <a:rPr lang="en-US" sz="32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𝜆</m:t>
                    </m:r>
                  </m:oMath>
                </a14:m>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a:t>
                </a:r>
                <a:r>
                  <a:rPr lang="en-US" sz="3200" dirty="0">
                    <a:solidFill>
                      <a:srgbClr val="FF0000"/>
                    </a:solidFill>
                    <a:latin typeface="CMU Serif" panose="02000603000000000000" pitchFamily="2" charset="0"/>
                    <a:ea typeface="CMU Serif" panose="02000603000000000000" pitchFamily="2" charset="0"/>
                    <a:cs typeface="CMU Serif" panose="02000603000000000000" pitchFamily="2" charset="0"/>
                  </a:rPr>
                  <a:t>faraday</a:t>
                </a:r>
                <a:r>
                  <a:rPr lang="en-US" sz="3200" dirty="0">
                    <a:solidFill>
                      <a:srgbClr val="111111"/>
                    </a:solidFill>
                    <a:latin typeface="CMU Serif" panose="02000603000000000000" pitchFamily="2" charset="0"/>
                    <a:ea typeface="CMU Serif" panose="02000603000000000000" pitchFamily="2" charset="0"/>
                    <a:cs typeface="CMU Serif" panose="02000603000000000000" pitchFamily="2" charset="0"/>
                  </a:rPr>
                  <a:t> emission dominates</a:t>
                </a:r>
              </a:p>
            </p:txBody>
          </p:sp>
        </mc:Choice>
        <mc:Fallback>
          <p:sp>
            <p:nvSpPr>
              <p:cNvPr id="21" name="TextBox 20">
                <a:extLst>
                  <a:ext uri="{FF2B5EF4-FFF2-40B4-BE49-F238E27FC236}">
                    <a16:creationId xmlns:a16="http://schemas.microsoft.com/office/drawing/2014/main" id="{3A63C5E1-F2EC-461A-8CEE-7467AC446A2D}"/>
                  </a:ext>
                </a:extLst>
              </p:cNvPr>
              <p:cNvSpPr txBox="1">
                <a:spLocks noRot="1" noChangeAspect="1" noMove="1" noResize="1" noEditPoints="1" noAdjustHandles="1" noChangeArrowheads="1" noChangeShapeType="1" noTextEdit="1"/>
              </p:cNvSpPr>
              <p:nvPr/>
            </p:nvSpPr>
            <p:spPr>
              <a:xfrm>
                <a:off x="5058138" y="852053"/>
                <a:ext cx="7133862" cy="1077218"/>
              </a:xfrm>
              <a:prstGeom prst="rect">
                <a:avLst/>
              </a:prstGeom>
              <a:blipFill>
                <a:blip r:embed="rId11"/>
                <a:stretch>
                  <a:fillRect l="-1026" t="-7386" r="-940" b="-18182"/>
                </a:stretch>
              </a:blipFill>
            </p:spPr>
            <p:txBody>
              <a:bodyPr/>
              <a:lstStyle/>
              <a:p>
                <a:r>
                  <a:rPr lang="en-US">
                    <a:noFill/>
                  </a:rPr>
                  <a:t> </a:t>
                </a:r>
              </a:p>
            </p:txBody>
          </p:sp>
        </mc:Fallback>
      </mc:AlternateContent>
    </p:spTree>
    <p:extLst>
      <p:ext uri="{BB962C8B-B14F-4D97-AF65-F5344CB8AC3E}">
        <p14:creationId xmlns:p14="http://schemas.microsoft.com/office/powerpoint/2010/main" val="536950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D7D2C4-CC2C-46D1-9B52-65B519203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284" y="147329"/>
            <a:ext cx="10683432" cy="7122288"/>
          </a:xfrm>
          <a:prstGeom prst="rect">
            <a:avLst/>
          </a:prstGeom>
        </p:spPr>
      </p:pic>
      <p:sp>
        <p:nvSpPr>
          <p:cNvPr id="5" name="TextBox 4">
            <a:extLst>
              <a:ext uri="{FF2B5EF4-FFF2-40B4-BE49-F238E27FC236}">
                <a16:creationId xmlns:a16="http://schemas.microsoft.com/office/drawing/2014/main" id="{09273AEF-4573-4367-85F1-6ABA88BA82D7}"/>
              </a:ext>
            </a:extLst>
          </p:cNvPr>
          <p:cNvSpPr txBox="1"/>
          <p:nvPr/>
        </p:nvSpPr>
        <p:spPr>
          <a:xfrm>
            <a:off x="0" y="0"/>
            <a:ext cx="12192000" cy="615553"/>
          </a:xfrm>
          <a:prstGeom prst="rect">
            <a:avLst/>
          </a:prstGeom>
          <a:noFill/>
        </p:spPr>
        <p:txBody>
          <a:bodyPr wrap="square">
            <a:spAutoFit/>
          </a:bodyPr>
          <a:lstStyle/>
          <a:p>
            <a:pPr algn="ctr"/>
            <a:r>
              <a:rPr lang="en-US" sz="3400" dirty="0">
                <a:latin typeface="CMU Serif" panose="02000603000000000000" pitchFamily="2" charset="0"/>
                <a:ea typeface="CMU Serif" panose="02000603000000000000" pitchFamily="2" charset="0"/>
                <a:cs typeface="CMU Serif" panose="02000603000000000000" pitchFamily="2" charset="0"/>
              </a:rPr>
              <a:t>Which regime dominates (</a:t>
            </a:r>
            <a:r>
              <a:rPr lang="en-US" sz="3400" dirty="0" err="1">
                <a:latin typeface="CMU Serif" panose="02000603000000000000" pitchFamily="2" charset="0"/>
                <a:ea typeface="CMU Serif" panose="02000603000000000000" pitchFamily="2" charset="0"/>
                <a:cs typeface="CMU Serif" panose="02000603000000000000" pitchFamily="2" charset="0"/>
              </a:rPr>
              <a:t>instrinstic</a:t>
            </a:r>
            <a:r>
              <a:rPr lang="en-US" sz="3400" dirty="0">
                <a:latin typeface="CMU Serif" panose="02000603000000000000" pitchFamily="2" charset="0"/>
                <a:ea typeface="CMU Serif" panose="02000603000000000000" pitchFamily="2" charset="0"/>
                <a:cs typeface="CMU Serif" panose="02000603000000000000" pitchFamily="2" charset="0"/>
              </a:rPr>
              <a:t>, faraday, or transitional)? </a:t>
            </a:r>
          </a:p>
        </p:txBody>
      </p:sp>
    </p:spTree>
    <p:extLst>
      <p:ext uri="{BB962C8B-B14F-4D97-AF65-F5344CB8AC3E}">
        <p14:creationId xmlns:p14="http://schemas.microsoft.com/office/powerpoint/2010/main" val="143450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irectional_spectrum">
            <a:hlinkClick r:id="" action="ppaction://media"/>
            <a:extLst>
              <a:ext uri="{FF2B5EF4-FFF2-40B4-BE49-F238E27FC236}">
                <a16:creationId xmlns:a16="http://schemas.microsoft.com/office/drawing/2014/main" id="{99CEEAA5-09EE-4622-80CB-00653E286BED}"/>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10000"/>
          </a:blip>
          <a:stretch>
            <a:fillRect/>
          </a:stretch>
        </p:blipFill>
        <p:spPr>
          <a:xfrm>
            <a:off x="0" y="1004887"/>
            <a:ext cx="12192000" cy="484822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D7E909B-3A99-4B98-9440-7A044629202F}"/>
                  </a:ext>
                </a:extLst>
              </p:cNvPr>
              <p:cNvSpPr txBox="1"/>
              <p:nvPr/>
            </p:nvSpPr>
            <p:spPr>
              <a:xfrm>
                <a:off x="0" y="110885"/>
                <a:ext cx="12191999" cy="646331"/>
              </a:xfrm>
              <a:prstGeom prst="rect">
                <a:avLst/>
              </a:prstGeom>
              <a:noFill/>
            </p:spPr>
            <p:txBody>
              <a:bodyPr wrap="square">
                <a:spAutoFit/>
              </a:body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Comparison Directional and </a:t>
                </a:r>
                <a14:m>
                  <m:oMath xmlns:m="http://schemas.openxmlformats.org/officeDocument/2006/math">
                    <m:r>
                      <a:rPr lang="en-US" sz="3600" b="0" i="1" smtClean="0">
                        <a:latin typeface="Cambria Math" panose="02040503050406030204" pitchFamily="18" charset="0"/>
                        <a:ea typeface="CMU Serif" panose="02000603000000000000" pitchFamily="2" charset="0"/>
                        <a:cs typeface="CMU Serif" panose="02000603000000000000" pitchFamily="2" charset="0"/>
                      </a:rPr>
                      <m:t>𝑑𝑃</m:t>
                    </m:r>
                    <m:r>
                      <a:rPr lang="en-US" sz="3600" b="0" i="1" smtClean="0">
                        <a:latin typeface="Cambria Math" panose="02040503050406030204" pitchFamily="18" charset="0"/>
                        <a:ea typeface="CMU Serif" panose="02000603000000000000" pitchFamily="2" charset="0"/>
                        <a:cs typeface="CMU Serif" panose="02000603000000000000" pitchFamily="2" charset="0"/>
                      </a:rPr>
                      <m:t>/</m:t>
                    </m:r>
                    <m:r>
                      <a:rPr lang="en-US" sz="3600" b="0" i="1" smtClean="0">
                        <a:latin typeface="Cambria Math" panose="02040503050406030204" pitchFamily="18" charset="0"/>
                        <a:ea typeface="CMU Serif" panose="02000603000000000000" pitchFamily="2" charset="0"/>
                        <a:cs typeface="CMU Serif" panose="02000603000000000000" pitchFamily="2" charset="0"/>
                      </a:rPr>
                      <m:t>𝑑</m:t>
                    </m:r>
                    <m:sSup>
                      <m:sSupPr>
                        <m:ctrlPr>
                          <a:rPr lang="en-US" sz="3600" b="0" i="1" smtClean="0">
                            <a:latin typeface="Cambria Math" panose="02040503050406030204" pitchFamily="18" charset="0"/>
                            <a:ea typeface="CMU Serif" panose="02000603000000000000" pitchFamily="2" charset="0"/>
                            <a:cs typeface="CMU Serif" panose="02000603000000000000" pitchFamily="2" charset="0"/>
                          </a:rPr>
                        </m:ctrlPr>
                      </m:sSupPr>
                      <m:e>
                        <m:r>
                          <a:rPr lang="en-US" sz="3600" i="1">
                            <a:latin typeface="Cambria Math" panose="02040503050406030204" pitchFamily="18" charset="0"/>
                            <a:ea typeface="CMU Serif" panose="02000603000000000000" pitchFamily="2" charset="0"/>
                            <a:cs typeface="CMU Serif" panose="02000603000000000000" pitchFamily="2" charset="0"/>
                          </a:rPr>
                          <m:t>𝜆</m:t>
                        </m:r>
                      </m:e>
                      <m:sup>
                        <m:r>
                          <a:rPr lang="en-US" sz="3600" b="0" i="1" smtClean="0">
                            <a:latin typeface="Cambria Math" panose="02040503050406030204" pitchFamily="18" charset="0"/>
                            <a:ea typeface="CMU Serif" panose="02000603000000000000" pitchFamily="2" charset="0"/>
                            <a:cs typeface="CMU Serif" panose="02000603000000000000" pitchFamily="2" charset="0"/>
                          </a:rPr>
                          <m:t>2</m:t>
                        </m:r>
                      </m:sup>
                    </m:sSup>
                  </m:oMath>
                </a14:m>
                <a:r>
                  <a:rPr lang="en-US" sz="3600" dirty="0">
                    <a:latin typeface="CMU Serif" panose="02000603000000000000" pitchFamily="2" charset="0"/>
                    <a:ea typeface="CMU Serif" panose="02000603000000000000" pitchFamily="2" charset="0"/>
                    <a:cs typeface="CMU Serif" panose="02000603000000000000" pitchFamily="2" charset="0"/>
                  </a:rPr>
                  <a:t> structure functions</a:t>
                </a:r>
              </a:p>
            </p:txBody>
          </p:sp>
        </mc:Choice>
        <mc:Fallback xmlns="">
          <p:sp>
            <p:nvSpPr>
              <p:cNvPr id="3" name="TextBox 2">
                <a:extLst>
                  <a:ext uri="{FF2B5EF4-FFF2-40B4-BE49-F238E27FC236}">
                    <a16:creationId xmlns:a16="http://schemas.microsoft.com/office/drawing/2014/main" id="{8D7E909B-3A99-4B98-9440-7A044629202F}"/>
                  </a:ext>
                </a:extLst>
              </p:cNvPr>
              <p:cNvSpPr txBox="1">
                <a:spLocks noRot="1" noChangeAspect="1" noMove="1" noResize="1" noEditPoints="1" noAdjustHandles="1" noChangeArrowheads="1" noChangeShapeType="1" noTextEdit="1"/>
              </p:cNvSpPr>
              <p:nvPr/>
            </p:nvSpPr>
            <p:spPr>
              <a:xfrm>
                <a:off x="0" y="110885"/>
                <a:ext cx="12191999" cy="646331"/>
              </a:xfrm>
              <a:prstGeom prst="rect">
                <a:avLst/>
              </a:prstGeom>
              <a:blipFill>
                <a:blip r:embed="rId5"/>
                <a:stretch>
                  <a:fillRect t="-14151" b="-3490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005CD29-7B70-4F91-9720-8245ABDF9419}"/>
              </a:ext>
            </a:extLst>
          </p:cNvPr>
          <p:cNvSpPr txBox="1"/>
          <p:nvPr/>
        </p:nvSpPr>
        <p:spPr>
          <a:xfrm>
            <a:off x="140825" y="6023973"/>
            <a:ext cx="12191999" cy="523220"/>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New Directional measure shows better correlation for faraday screen!</a:t>
            </a:r>
          </a:p>
        </p:txBody>
      </p:sp>
    </p:spTree>
    <p:extLst>
      <p:ext uri="{BB962C8B-B14F-4D97-AF65-F5344CB8AC3E}">
        <p14:creationId xmlns:p14="http://schemas.microsoft.com/office/powerpoint/2010/main" val="5195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7000</TotalTime>
  <Words>1039</Words>
  <Application>Microsoft Office PowerPoint</Application>
  <PresentationFormat>Widescreen</PresentationFormat>
  <Paragraphs>167</Paragraphs>
  <Slides>11</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 Light</vt:lpstr>
      <vt:lpstr>Calibri</vt:lpstr>
      <vt:lpstr>Cambria Math</vt:lpstr>
      <vt:lpstr>Arial</vt:lpstr>
      <vt:lpstr>CMU Serif</vt:lpstr>
      <vt:lpstr>Office Theme</vt:lpstr>
      <vt:lpstr>A New Turbulence Measure from Multi-frequency Synchrotron Polarization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New Turbulence Measure from Multi-frequency Synchrotron Polarization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Recovering 3D Magnetic Turbulence from a Single Polarization Map</dc:title>
  <dc:creator>Александр Мельниченко</dc:creator>
  <cp:lastModifiedBy>Александр Мельниченко</cp:lastModifiedBy>
  <cp:revision>176</cp:revision>
  <dcterms:created xsi:type="dcterms:W3CDTF">2025-10-09T13:35:27Z</dcterms:created>
  <dcterms:modified xsi:type="dcterms:W3CDTF">2026-01-07T19:44:27Z</dcterms:modified>
</cp:coreProperties>
</file>